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embedTrueTypeFonts="1" saveSubsetFonts="1" autoCompressPictures="0">
  <p:sldMasterIdLst>
    <p:sldMasterId id="2147483648" r:id="rId1"/>
  </p:sldMasterIdLst>
  <p:notesMasterIdLst>
    <p:notesMasterId r:id="rId46"/>
  </p:notesMasterIdLst>
  <p:sldIdLst>
    <p:sldId id="297" r:id="rId2"/>
    <p:sldId id="310" r:id="rId3"/>
    <p:sldId id="424" r:id="rId4"/>
    <p:sldId id="319" r:id="rId5"/>
    <p:sldId id="400" r:id="rId6"/>
    <p:sldId id="407" r:id="rId7"/>
    <p:sldId id="408" r:id="rId8"/>
    <p:sldId id="405" r:id="rId9"/>
    <p:sldId id="393" r:id="rId10"/>
    <p:sldId id="411" r:id="rId11"/>
    <p:sldId id="412" r:id="rId12"/>
    <p:sldId id="429" r:id="rId13"/>
    <p:sldId id="426" r:id="rId14"/>
    <p:sldId id="427" r:id="rId15"/>
    <p:sldId id="422" r:id="rId16"/>
    <p:sldId id="421" r:id="rId17"/>
    <p:sldId id="416" r:id="rId18"/>
    <p:sldId id="417" r:id="rId19"/>
    <p:sldId id="430" r:id="rId20"/>
    <p:sldId id="431" r:id="rId21"/>
    <p:sldId id="449" r:id="rId22"/>
    <p:sldId id="440" r:id="rId23"/>
    <p:sldId id="450" r:id="rId24"/>
    <p:sldId id="428" r:id="rId25"/>
    <p:sldId id="444" r:id="rId26"/>
    <p:sldId id="443" r:id="rId27"/>
    <p:sldId id="441" r:id="rId28"/>
    <p:sldId id="458" r:id="rId29"/>
    <p:sldId id="447" r:id="rId30"/>
    <p:sldId id="451" r:id="rId31"/>
    <p:sldId id="442" r:id="rId32"/>
    <p:sldId id="435" r:id="rId33"/>
    <p:sldId id="433" r:id="rId34"/>
    <p:sldId id="445" r:id="rId35"/>
    <p:sldId id="453" r:id="rId36"/>
    <p:sldId id="452" r:id="rId37"/>
    <p:sldId id="439" r:id="rId38"/>
    <p:sldId id="455" r:id="rId39"/>
    <p:sldId id="457" r:id="rId40"/>
    <p:sldId id="437" r:id="rId41"/>
    <p:sldId id="404" r:id="rId42"/>
    <p:sldId id="321" r:id="rId43"/>
    <p:sldId id="325" r:id="rId44"/>
    <p:sldId id="304" r:id="rId45"/>
  </p:sldIdLst>
  <p:sldSz cx="12192000" cy="6858000"/>
  <p:notesSz cx="6735763" cy="9866313"/>
  <p:embeddedFontLst>
    <p:embeddedFont>
      <p:font typeface="Meiryo UI" panose="020B0604030504040204" pitchFamily="50" charset="-128"/>
      <p:regular r:id="rId47"/>
      <p:bold r:id="rId48"/>
      <p:italic r:id="rId49"/>
      <p:boldItalic r:id="rId50"/>
    </p:embeddedFont>
    <p:embeddedFont>
      <p:font typeface="Roboto" panose="02000000000000000000" pitchFamily="2" charset="0"/>
      <p:regular r:id="rId51"/>
      <p:bold r:id="rId52"/>
      <p:italic r:id="rId53"/>
      <p:boldItalic r:id="rId54"/>
    </p:embeddedFont>
    <p:embeddedFont>
      <p:font typeface="メイリオ" panose="020B0604030504040204" pitchFamily="50" charset="-128"/>
      <p:regular r:id="rId55"/>
      <p:bold r:id="rId56"/>
      <p:italic r:id="rId57"/>
      <p:boldItalic r:id="rId58"/>
    </p:embeddedFont>
    <p:embeddedFont>
      <p:font typeface="メイリオ" panose="020B0604030504040204" pitchFamily="50" charset="-128"/>
      <p:regular r:id="rId55"/>
      <p:bold r:id="rId56"/>
      <p:italic r:id="rId57"/>
      <p:boldItalic r:id="rId5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jLuBH3cdrttKC/1d9WrzbHC2J+K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DA3024-7FE9-412E-D288-DA073506C942}" name="鈴木 夢乃" initials="夢鈴" userId="S::yumeno-suzuki@pca.co.jp::9e9f568f-6536-4750-b7ea-fbd696c83515" providerId="AD"/>
  <p188:author id="{9BC4CA68-08FF-92EC-D189-ED59C83E800C}" name="堀切 有美" initials="堀有" userId="S::horikiri-a@pca.co.jp::8f902cd3-8a0c-4cd9-b368-15f6a3df2215" providerId="AD"/>
  <p188:author id="{4CEEE37C-98AC-0380-99C5-B93A66BDFAAA}" name="酒井 裕美" initials="裕酒" userId="S::y-sakai@pca.co.jp::422d293b-ed6f-4cd0-9ecf-1a887f107dc4" providerId="AD"/>
  <p188:author id="{E29E64D0-DE3D-8369-220B-28050798C9E3}" name="sato_n" initials="s" userId="S::sato_n@works-hi.co.jp::a8be7f8e-2666-444c-819b-3ba25264d71e" providerId="AD"/>
  <p188:author id="{461103DB-01CE-2B96-2587-140A7FEC281D}" name="田邨 公伸" initials="田公" userId="S::ytamura@pca.co.jp::22894d8a-ee0f-4717-beae-7ee459167c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6F8"/>
    <a:srgbClr val="BFBFBF"/>
    <a:srgbClr val="FFFFFF"/>
    <a:srgbClr val="4C7DB9"/>
    <a:srgbClr val="648FC3"/>
    <a:srgbClr val="8EADD3"/>
    <a:srgbClr val="EDE8DE"/>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8B24C5-58D8-4181-90D4-EBCB4A90B30C}" v="49" dt="2025-09-09T02:17:04.112"/>
    <p1510:client id="{B0CA176A-A11B-16E7-0DE5-5F3E6070183F}" v="9" dt="2025-09-09T05:55:51.765"/>
    <p1510:client id="{E46F3317-7962-4E1D-471E-848E3B88A71B}" v="2" dt="2025-09-09T04:31:53.333"/>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57" autoAdjust="0"/>
    <p:restoredTop sz="88848" autoAdjust="0"/>
  </p:normalViewPr>
  <p:slideViewPr>
    <p:cSldViewPr snapToGrid="0">
      <p:cViewPr varScale="1">
        <p:scale>
          <a:sx n="94" d="100"/>
          <a:sy n="94" d="100"/>
        </p:scale>
        <p:origin x="141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8830" cy="493316"/>
          </a:xfrm>
          <a:prstGeom prst="rect">
            <a:avLst/>
          </a:prstGeom>
          <a:noFill/>
          <a:ln>
            <a:noFill/>
          </a:ln>
        </p:spPr>
        <p:txBody>
          <a:bodyPr spcFirstLastPara="1" wrap="square" lIns="90900" tIns="45450" rIns="90900" bIns="4545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5" y="0"/>
            <a:ext cx="2918830" cy="493316"/>
          </a:xfrm>
          <a:prstGeom prst="rect">
            <a:avLst/>
          </a:prstGeom>
          <a:noFill/>
          <a:ln>
            <a:noFill/>
          </a:ln>
        </p:spPr>
        <p:txBody>
          <a:bodyPr spcFirstLastPara="1" wrap="square" lIns="90900" tIns="45450" rIns="90900" bIns="4545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9375" y="739775"/>
            <a:ext cx="6577013" cy="37004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686499"/>
            <a:ext cx="5388610" cy="4439841"/>
          </a:xfrm>
          <a:prstGeom prst="rect">
            <a:avLst/>
          </a:prstGeom>
          <a:noFill/>
          <a:ln>
            <a:noFill/>
          </a:ln>
        </p:spPr>
        <p:txBody>
          <a:bodyPr spcFirstLastPara="1" wrap="square" lIns="90900" tIns="45450" rIns="90900" bIns="4545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371285"/>
            <a:ext cx="2918830" cy="493316"/>
          </a:xfrm>
          <a:prstGeom prst="rect">
            <a:avLst/>
          </a:prstGeom>
          <a:noFill/>
          <a:ln>
            <a:noFill/>
          </a:ln>
        </p:spPr>
        <p:txBody>
          <a:bodyPr spcFirstLastPara="1" wrap="square" lIns="90900" tIns="45450" rIns="90900" bIns="4545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5" y="9371285"/>
            <a:ext cx="2918830" cy="493316"/>
          </a:xfrm>
          <a:prstGeom prst="rect">
            <a:avLst/>
          </a:prstGeom>
          <a:noFill/>
          <a:ln>
            <a:noFill/>
          </a:ln>
        </p:spPr>
        <p:txBody>
          <a:bodyPr spcFirstLastPara="1" wrap="square" lIns="90900" tIns="45450" rIns="90900" bIns="4545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9248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595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7061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7817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38431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B0867-C10C-F4BF-533A-A26D9E7AD2C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3A5B7A0-55B3-517A-98BD-1B9869E928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EF3C83-BC86-7685-BE51-343AF6A5D567}"/>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C1FCF7C0-09CC-9310-0998-4A1AD7F1D6C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9469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AB1C0-58D3-E72C-3C8F-24ED901C37A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5ECD906-63B6-8E0E-C037-1899B9F5233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ED51CCC-E89A-B116-5C20-C6407010D1ED}"/>
              </a:ext>
            </a:extLst>
          </p:cNvPr>
          <p:cNvSpPr>
            <a:spLocks noGrp="1"/>
          </p:cNvSpPr>
          <p:nvPr>
            <p:ph type="body" idx="1"/>
          </p:nvPr>
        </p:nvSpPr>
        <p:spPr/>
        <p:txBody>
          <a:bodyPr/>
          <a:lstStyle/>
          <a:p>
            <a:endParaRPr kumimoji="1" lang="ja-JP" altLang="en-US" strike="noStrike" dirty="0"/>
          </a:p>
        </p:txBody>
      </p:sp>
      <p:sp>
        <p:nvSpPr>
          <p:cNvPr id="4" name="スライド番号プレースホルダー 3">
            <a:extLst>
              <a:ext uri="{FF2B5EF4-FFF2-40B4-BE49-F238E27FC236}">
                <a16:creationId xmlns:a16="http://schemas.microsoft.com/office/drawing/2014/main" id="{CF394321-1D13-BB1B-F42A-286E9CC94EA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8104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1400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nSpc>
                <a:spcPct val="120000"/>
              </a:lnSpc>
            </a:pPr>
            <a:r>
              <a:rPr kumimoji="1" lang="ja-JP" altLang="en-US" sz="1200" dirty="0">
                <a:solidFill>
                  <a:srgbClr val="00B050"/>
                </a:solidFill>
                <a:latin typeface="メイリオ" panose="020B0604030504040204" pitchFamily="50" charset="-128"/>
                <a:ea typeface="メイリオ" panose="020B0604030504040204" pitchFamily="50" charset="-128"/>
              </a:rPr>
              <a:t>　</a:t>
            </a:r>
            <a:endParaRPr kumimoji="1" lang="en-US" altLang="ja-JP" sz="1200" dirty="0">
              <a:solidFill>
                <a:schemeClr val="tx1"/>
              </a:solidFill>
              <a:latin typeface="メイリオ" panose="020B0604030504040204" pitchFamily="50" charset="-128"/>
              <a:ea typeface="メイリオ" panose="020B0604030504040204" pitchFamily="50" charset="-128"/>
            </a:endParaRPr>
          </a:p>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2900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6938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621FE-E0F1-B30B-EAA1-CC1E29962CB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6C837AF-4293-A186-3321-96C59BE221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517D9F-C2B3-9E11-3637-28301092ABA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713B681-7A39-C5D3-F310-765009273EF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12623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DC62F-65BE-DAF5-D2BF-DBE325FE4C5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C4C8CB-145D-DB77-3F0D-028F125E0FF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B7655C1-8D54-4C55-A4A1-7B66316D133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7A8531C1-C553-08FD-038A-E986F2D0A8A2}"/>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9523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B0B78-1DF9-B3B8-19C2-C90B5B2C51B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EB276B-8595-4587-17D5-9355934FF1C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9AB937-1A7A-BE6A-0851-D17FE3580AD9}"/>
              </a:ext>
            </a:extLst>
          </p:cNvPr>
          <p:cNvSpPr>
            <a:spLocks noGrp="1"/>
          </p:cNvSpPr>
          <p:nvPr>
            <p:ph type="body" idx="1"/>
          </p:nvPr>
        </p:nvSpPr>
        <p:spPr/>
        <p:txBody>
          <a:bodyPr/>
          <a:lstStyle/>
          <a:p>
            <a:endParaRPr kumimoji="1" lang="ja-JP" altLang="en-US" strike="noStrike" dirty="0"/>
          </a:p>
        </p:txBody>
      </p:sp>
      <p:sp>
        <p:nvSpPr>
          <p:cNvPr id="4" name="スライド番号プレースホルダー 3">
            <a:extLst>
              <a:ext uri="{FF2B5EF4-FFF2-40B4-BE49-F238E27FC236}">
                <a16:creationId xmlns:a16="http://schemas.microsoft.com/office/drawing/2014/main" id="{779A1C58-30D9-2B33-83AC-40D91FA0534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2072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174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B5E0D-AEFF-C080-761A-133495713F0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BFAD71-55ED-4629-C345-83ACC6E9F29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0F15991-868F-1452-05A0-CF147404EC25}"/>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3FBC97B4-AFE0-9C5F-D928-BF4C8EFECC8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7236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DB8B2-D22A-903D-E43E-100D1536A9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65468B5-CAD3-7247-5301-1B436005B58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D9E0385-6666-1D49-7A15-0E8E899F086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9208A75-7C4D-B61B-D4F2-A0819D664DC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9666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1C585-8BDD-BFFD-B926-718C9A0FE4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DEE7260-968C-3411-6F6F-E5660F31ECB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F7D6AF-5981-12C9-204E-0C6F3545706C}"/>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1D98E717-D1B0-B5DB-A0E5-AAA716C1109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1848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4263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96BD4-5A9E-A6C4-1A8C-FD0481786E3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1A79D2-28C6-301C-0481-98DF201C831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F641A18-7D50-B659-91CF-075DCE8A2D92}"/>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5AC256A2-E768-C79D-4F99-1511F424330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2865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29B32-CE0A-9B23-B5AD-474846A87DD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61C6E98-5618-D0E0-A62F-9E29390C8E6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6D85204-4A42-84B4-8C80-546842B9A75B}"/>
              </a:ext>
            </a:extLst>
          </p:cNvPr>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4" name="スライド番号プレースホルダー 3">
            <a:extLst>
              <a:ext uri="{FF2B5EF4-FFF2-40B4-BE49-F238E27FC236}">
                <a16:creationId xmlns:a16="http://schemas.microsoft.com/office/drawing/2014/main" id="{F4B75728-0C44-4858-08D9-A4DCBC3FF20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7212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7784-49EC-554B-6502-0CDE909DBE3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8E2A25-0B17-F306-83A5-388B4AC0966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34444EB-9EB0-B6D4-6A6C-D7F3FCF0405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267BF35-FC92-B698-D0DB-5690F7CAD96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5132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4FE3D-F236-57B7-B8FE-855851AD2B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FDC2F9-B762-A20B-EFDD-040FC79A5A8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10D117-B634-63D2-9D52-E6AAEEA05F9B}"/>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4055E5FA-FBC8-B411-894F-B79235D7A08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7349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1" dirty="0"/>
          </a:p>
          <a:p>
            <a:endParaRPr kumimoji="1" lang="en-US" altLang="ja-JP"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57537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4B589-02FD-D3A9-100F-DEE6173AC9A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E33ED09-1AE0-2C6F-1687-BE035A7E6E4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CCCF85-0AF9-6A3E-C307-84BC98705908}"/>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B8B1CF34-5D46-C843-7C55-4B4A1DF3137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4487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DD6BF-93BF-2FB9-E5C4-98CA12F3696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8E9A7F6-9695-E699-F647-33F043A2684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35FE0D-E657-AB34-5587-C0DD6AD52BA9}"/>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40B2E0EB-297B-0A2F-C0FF-FF561797FEB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07192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40263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07920-F9B5-792C-C2C9-ACF970FD78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7F910F9-4CB4-E1F9-57A7-0DE8D30595E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76CAF87-A4A0-B349-F91C-C5494126E56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C36FAFE-6935-B35D-E2E9-54550F31305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11164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773B4-B1E6-5F17-AE9E-88001EE6CA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2AEF45B-6B86-EB94-E1DA-916FA6DCFB3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805C2C8-0D37-BEFB-874B-B8DC2C163ED2}"/>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304F651A-DB70-D061-B5EB-8CD9241F848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5716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EE50E-5FFD-2CA5-D576-5BFD6C1C0C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12061A-15E5-6F1F-1348-DCE8D80B4A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DB1E103-7E7C-767C-6759-A3D2A952AB42}"/>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B0FB9A9B-BBA8-93EB-A9BB-5BCCC40F79D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922490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D3DCB-4973-014F-C09A-3C9A7E969A9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57A4F95-E046-44F1-FE2F-15242C30FCD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D8CF92-DAD9-D120-E589-8A23079804CA}"/>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DB53AD9F-F5C4-D008-5388-0792F0D7BF1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46799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77A0B-0D45-0F54-0485-F30C82B86D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2D1651F-C7A9-BD7A-9584-B15CD8E266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3F44AB3-CDC2-A179-0365-A8C187918CCC}"/>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0E34C760-8C90-B74F-0CBD-5A5047DB2FF0}"/>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227647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4F46D-2D04-21A2-28EE-DED1427287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5117757-E358-0E5F-D45B-8C398F62C64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2194903-FCFB-4068-98D0-57818B714DCD}"/>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5A342130-8729-2279-1376-D298AEAD226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4644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166E0-8BFA-7C48-621E-ADAC44505CE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7F7FBD2-BDFC-7BFD-ED9D-946D32776F0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EC26D8-34C8-1A30-F560-C2FF305F97C8}"/>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81F7F915-DA60-598A-EB4C-C1700876490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24259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CC746-8103-50DF-4A04-ED87656B9B8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B30154-EA3A-3222-BDA1-3BB8B9D8745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6C55246-CC0A-65D7-6102-C458736B53FF}"/>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EE7F22DB-03C7-0BBF-CD18-DC7898DB553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08795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C5343-0FFE-5ADA-A0C0-D2406F4B4B3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D4B6DA-AEF0-CC40-F0C1-028679D7BED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E4BD83C-712F-21AB-851D-AA03B30B40EF}"/>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BF7F52F5-17D8-3D2C-4924-3706951107D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453201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BFF3A-F562-88A7-A6CD-ADB89DC0695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A6A78EC-0BAF-3B1C-D7D5-57584259837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C579FD-76F2-1AC8-FCE5-8EEED463154C}"/>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8511CB97-009E-240D-3D38-DCB3F3FC5AF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8437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896C8-7940-A560-1C63-D1B9914A787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38DC9BC-004B-559E-E741-9A3E4341BA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5EF6E5B-C92E-91A9-7868-B45CC28A78CD}"/>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61F8ED78-4840-8688-1748-4FF3F1172F3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7017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BF92A-F49E-2D5F-DA28-80BF3479FF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107074D-189E-E4E5-A7E1-08C82BACE05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BDA4BEF-DCEC-1F58-4BC8-5BB8F501A2D1}"/>
              </a:ext>
            </a:extLst>
          </p:cNvPr>
          <p:cNvSpPr>
            <a:spLocks noGrp="1"/>
          </p:cNvSpPr>
          <p:nvPr>
            <p:ph type="body" idx="1"/>
          </p:nvPr>
        </p:nvSpPr>
        <p:spPr/>
        <p:txBody>
          <a:bodyPr/>
          <a:lstStyle/>
          <a:p>
            <a:pPr marL="50800" indent="0">
              <a:buNone/>
            </a:pPr>
            <a:endParaRPr kumimoji="1" lang="en-US" altLang="ja-JP" dirty="0"/>
          </a:p>
        </p:txBody>
      </p:sp>
      <p:sp>
        <p:nvSpPr>
          <p:cNvPr id="4" name="スライド番号プレースホルダー 3">
            <a:extLst>
              <a:ext uri="{FF2B5EF4-FFF2-40B4-BE49-F238E27FC236}">
                <a16:creationId xmlns:a16="http://schemas.microsoft.com/office/drawing/2014/main" id="{94A4F0FA-4306-FCEB-0B56-147D01A4951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07642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A21E6-44C1-F5E1-8115-CF0793DCF71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32E9E21-5D2C-0DF1-7221-25AF716A980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FA49B2-BF41-529D-5F94-E82565322471}"/>
              </a:ext>
            </a:extLst>
          </p:cNvPr>
          <p:cNvSpPr>
            <a:spLocks noGrp="1"/>
          </p:cNvSpPr>
          <p:nvPr>
            <p:ph type="body" idx="1"/>
          </p:nvPr>
        </p:nvSpPr>
        <p:spPr/>
        <p:txBody>
          <a:bodyPr/>
          <a:lstStyle/>
          <a:p>
            <a:pPr marL="50800" indent="0">
              <a:buNone/>
            </a:pPr>
            <a:endParaRPr kumimoji="1" lang="ja-JP" altLang="en-US" dirty="0"/>
          </a:p>
        </p:txBody>
      </p:sp>
      <p:sp>
        <p:nvSpPr>
          <p:cNvPr id="4" name="スライド番号プレースホルダー 3">
            <a:extLst>
              <a:ext uri="{FF2B5EF4-FFF2-40B4-BE49-F238E27FC236}">
                <a16:creationId xmlns:a16="http://schemas.microsoft.com/office/drawing/2014/main" id="{8A8A21F3-9308-F0FE-3CFA-4EC564820EA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98309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endParaRPr lang="en-US" altLang="ja-JP" sz="1200" b="0" i="0" u="none" strike="noStrike" cap="none" dirty="0">
              <a:solidFill>
                <a:schemeClr val="dk1"/>
              </a:solidFill>
              <a:effectLst/>
              <a:latin typeface="Calibri"/>
              <a:ea typeface="Calibri"/>
              <a:cs typeface="Calibri"/>
              <a:sym typeface="Calibri"/>
            </a:endParaRPr>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2121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18095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b="0" dirty="0"/>
          </a:p>
        </p:txBody>
      </p:sp>
      <p:sp>
        <p:nvSpPr>
          <p:cNvPr id="4" name="スライド番号プレースホルダー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1940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17"/>
        <p:cNvGrpSpPr/>
        <p:nvPr/>
      </p:nvGrpSpPr>
      <p:grpSpPr>
        <a:xfrm>
          <a:off x="0" y="0"/>
          <a:ext cx="0" cy="0"/>
          <a:chOff x="0" y="0"/>
          <a:chExt cx="0" cy="0"/>
        </a:xfrm>
      </p:grpSpPr>
      <p:sp>
        <p:nvSpPr>
          <p:cNvPr id="18" name="Google Shape;18;p61"/>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1"/>
          <p:cNvSpPr txBox="1">
            <a:spLocks noGrp="1"/>
          </p:cNvSpPr>
          <p:nvPr>
            <p:ph type="body" idx="1"/>
          </p:nvPr>
        </p:nvSpPr>
        <p:spPr>
          <a:xfrm>
            <a:off x="609600" y="980729"/>
            <a:ext cx="10972800" cy="514543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 name="Google Shape;20;p6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6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61"/>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44"/>
        <p:cNvGrpSpPr/>
        <p:nvPr/>
      </p:nvGrpSpPr>
      <p:grpSpPr>
        <a:xfrm>
          <a:off x="0" y="0"/>
          <a:ext cx="0" cy="0"/>
          <a:chOff x="0" y="0"/>
          <a:chExt cx="0" cy="0"/>
        </a:xfrm>
      </p:grpSpPr>
      <p:sp>
        <p:nvSpPr>
          <p:cNvPr id="45" name="Google Shape;45;p64"/>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4"/>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7" name="Google Shape;47;p64"/>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8" name="Google Shape;48;p6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4"/>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51"/>
        <p:cNvGrpSpPr/>
        <p:nvPr/>
      </p:nvGrpSpPr>
      <p:grpSpPr>
        <a:xfrm>
          <a:off x="0" y="0"/>
          <a:ext cx="0" cy="0"/>
          <a:chOff x="0" y="0"/>
          <a:chExt cx="0" cy="0"/>
        </a:xfrm>
      </p:grpSpPr>
      <p:sp>
        <p:nvSpPr>
          <p:cNvPr id="52" name="Google Shape;52;p65"/>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Meiryo"/>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5"/>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4" name="Google Shape;54;p65"/>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5" name="Google Shape;55;p65"/>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56" name="Google Shape;56;p65"/>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7" name="Google Shape;57;p6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6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5"/>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タイトル付きの&#10;コンテンツ" type="objTx">
  <p:cSld name="OBJECT_WITH_CAPTION_TEXT">
    <p:spTree>
      <p:nvGrpSpPr>
        <p:cNvPr id="1" name="Shape 60"/>
        <p:cNvGrpSpPr/>
        <p:nvPr/>
      </p:nvGrpSpPr>
      <p:grpSpPr>
        <a:xfrm>
          <a:off x="0" y="0"/>
          <a:ext cx="0" cy="0"/>
          <a:chOff x="0" y="0"/>
          <a:chExt cx="0" cy="0"/>
        </a:xfrm>
      </p:grpSpPr>
      <p:sp>
        <p:nvSpPr>
          <p:cNvPr id="61" name="Google Shape;61;p67"/>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Meiryo"/>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7"/>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3" name="Google Shape;63;p67"/>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4" name="Google Shape;64;p6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7"/>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7"/>
        <p:cNvGrpSpPr/>
        <p:nvPr/>
      </p:nvGrpSpPr>
      <p:grpSpPr>
        <a:xfrm>
          <a:off x="0" y="0"/>
          <a:ext cx="0" cy="0"/>
          <a:chOff x="0" y="0"/>
          <a:chExt cx="0" cy="0"/>
        </a:xfrm>
      </p:grpSpPr>
      <p:sp>
        <p:nvSpPr>
          <p:cNvPr id="68" name="Google Shape;68;p68"/>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Meiryo"/>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68"/>
          <p:cNvSpPr>
            <a:spLocks noGrp="1"/>
          </p:cNvSpPr>
          <p:nvPr>
            <p:ph type="pic" idx="2"/>
          </p:nvPr>
        </p:nvSpPr>
        <p:spPr>
          <a:xfrm>
            <a:off x="2389717" y="612775"/>
            <a:ext cx="7315200" cy="4114800"/>
          </a:xfrm>
          <a:prstGeom prst="rect">
            <a:avLst/>
          </a:prstGeom>
          <a:noFill/>
          <a:ln>
            <a:noFill/>
          </a:ln>
        </p:spPr>
      </p:sp>
      <p:sp>
        <p:nvSpPr>
          <p:cNvPr id="70" name="Google Shape;70;p68"/>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71" name="Google Shape;71;p6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68"/>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タイトルと&#10;縦書きテキスト" type="vertTx">
  <p:cSld name="VERTICAL_TEXT">
    <p:spTree>
      <p:nvGrpSpPr>
        <p:cNvPr id="1" name="Shape 74"/>
        <p:cNvGrpSpPr/>
        <p:nvPr/>
      </p:nvGrpSpPr>
      <p:grpSpPr>
        <a:xfrm>
          <a:off x="0" y="0"/>
          <a:ext cx="0" cy="0"/>
          <a:chOff x="0" y="0"/>
          <a:chExt cx="0" cy="0"/>
        </a:xfrm>
      </p:grpSpPr>
      <p:sp>
        <p:nvSpPr>
          <p:cNvPr id="75" name="Google Shape;75;p69"/>
          <p:cNvSpPr txBox="1">
            <a:spLocks noGrp="1"/>
          </p:cNvSpPr>
          <p:nvPr>
            <p:ph type="title"/>
          </p:nvPr>
        </p:nvSpPr>
        <p:spPr>
          <a:xfrm>
            <a:off x="609600" y="37250"/>
            <a:ext cx="10972800" cy="6340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9"/>
          <p:cNvSpPr txBox="1">
            <a:spLocks noGrp="1"/>
          </p:cNvSpPr>
          <p:nvPr>
            <p:ph type="body" idx="1"/>
          </p:nvPr>
        </p:nvSpPr>
        <p:spPr>
          <a:xfrm rot="5400000">
            <a:off x="3523283" y="-1932955"/>
            <a:ext cx="5145435"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6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6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69"/>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80"/>
        <p:cNvGrpSpPr/>
        <p:nvPr/>
      </p:nvGrpSpPr>
      <p:grpSpPr>
        <a:xfrm>
          <a:off x="0" y="0"/>
          <a:ext cx="0" cy="0"/>
          <a:chOff x="0" y="0"/>
          <a:chExt cx="0" cy="0"/>
        </a:xfrm>
      </p:grpSpPr>
      <p:sp>
        <p:nvSpPr>
          <p:cNvPr id="81" name="Google Shape;81;p70"/>
          <p:cNvSpPr txBox="1">
            <a:spLocks noGrp="1"/>
          </p:cNvSpPr>
          <p:nvPr>
            <p:ph type="title"/>
          </p:nvPr>
        </p:nvSpPr>
        <p:spPr>
          <a:xfrm rot="5400000">
            <a:off x="7285038" y="1828800"/>
            <a:ext cx="5851525" cy="27432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0"/>
          <p:cNvSpPr txBox="1">
            <a:spLocks noGrp="1"/>
          </p:cNvSpPr>
          <p:nvPr>
            <p:ph type="body" idx="1"/>
          </p:nvPr>
        </p:nvSpPr>
        <p:spPr>
          <a:xfrm rot="5400000">
            <a:off x="1697039"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3" name="Google Shape;83;p7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7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70"/>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0_説明スライド_メインメッセージ無">
  <p:cSld name="30_説明スライド_メインメッセージ無">
    <p:spTree>
      <p:nvGrpSpPr>
        <p:cNvPr id="1" name="Shape 86"/>
        <p:cNvGrpSpPr/>
        <p:nvPr/>
      </p:nvGrpSpPr>
      <p:grpSpPr>
        <a:xfrm>
          <a:off x="0" y="0"/>
          <a:ext cx="0" cy="0"/>
          <a:chOff x="0" y="0"/>
          <a:chExt cx="0" cy="0"/>
        </a:xfrm>
      </p:grpSpPr>
      <p:sp>
        <p:nvSpPr>
          <p:cNvPr id="87" name="Google Shape;87;g25ee6ca055f_0_512"/>
          <p:cNvSpPr txBox="1">
            <a:spLocks noGrp="1"/>
          </p:cNvSpPr>
          <p:nvPr>
            <p:ph type="title"/>
          </p:nvPr>
        </p:nvSpPr>
        <p:spPr>
          <a:xfrm>
            <a:off x="627331" y="440492"/>
            <a:ext cx="8017600" cy="327600"/>
          </a:xfrm>
          <a:prstGeom prst="rect">
            <a:avLst/>
          </a:prstGeom>
          <a:noFill/>
          <a:ln>
            <a:noFill/>
          </a:ln>
        </p:spPr>
        <p:txBody>
          <a:bodyPr spcFirstLastPara="1" wrap="square" lIns="91425" tIns="45700" rIns="91425" bIns="0" anchor="b" anchorCtr="0">
            <a:normAutofit/>
          </a:bodyPr>
          <a:lstStyle>
            <a:lvl1pPr lvl="0" algn="l" rtl="0">
              <a:spcBef>
                <a:spcPts val="0"/>
              </a:spcBef>
              <a:spcAft>
                <a:spcPts val="0"/>
              </a:spcAft>
              <a:buSzPts val="2800"/>
              <a:buNone/>
              <a:defRPr sz="2177" b="1">
                <a:solidFill>
                  <a:srgbClr val="004F94"/>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cxnSp>
        <p:nvCxnSpPr>
          <p:cNvPr id="88" name="Google Shape;88;g25ee6ca055f_0_512"/>
          <p:cNvCxnSpPr/>
          <p:nvPr/>
        </p:nvCxnSpPr>
        <p:spPr>
          <a:xfrm>
            <a:off x="627331" y="948158"/>
            <a:ext cx="8943200" cy="0"/>
          </a:xfrm>
          <a:prstGeom prst="straightConnector1">
            <a:avLst/>
          </a:prstGeom>
          <a:noFill/>
          <a:ln w="19050" cap="flat" cmpd="sng">
            <a:solidFill>
              <a:srgbClr val="004F94"/>
            </a:solidFill>
            <a:prstDash val="solid"/>
            <a:round/>
            <a:headEnd type="none" w="sm" len="sm"/>
            <a:tailEnd type="none" w="sm" len="sm"/>
          </a:ln>
        </p:spPr>
      </p:cxnSp>
      <p:sp>
        <p:nvSpPr>
          <p:cNvPr id="89" name="Google Shape;89;g25ee6ca055f_0_512"/>
          <p:cNvSpPr txBox="1">
            <a:spLocks noGrp="1"/>
          </p:cNvSpPr>
          <p:nvPr>
            <p:ph type="sldNum" idx="12"/>
          </p:nvPr>
        </p:nvSpPr>
        <p:spPr>
          <a:xfrm>
            <a:off x="9370647" y="6634460"/>
            <a:ext cx="2540000" cy="265200"/>
          </a:xfrm>
          <a:prstGeom prst="rect">
            <a:avLst/>
          </a:prstGeom>
          <a:noFill/>
          <a:ln>
            <a:noFill/>
          </a:ln>
        </p:spPr>
        <p:txBody>
          <a:bodyPr spcFirstLastPara="1" wrap="square" lIns="91425" tIns="45700" rIns="91425" bIns="45700" anchor="ctr" anchorCtr="0">
            <a:noAutofit/>
          </a:bodyPr>
          <a:lstStyle>
            <a:lvl1pPr marL="0" lvl="0" indent="0" algn="r" rtl="0">
              <a:spcBef>
                <a:spcPts val="0"/>
              </a:spcBef>
              <a:spcAft>
                <a:spcPts val="0"/>
              </a:spcAft>
              <a:buNone/>
              <a:defRPr sz="1185" b="0" i="0" u="none" strike="noStrike" cap="none">
                <a:solidFill>
                  <a:schemeClr val="dk2"/>
                </a:solidFill>
                <a:latin typeface="Roboto"/>
                <a:ea typeface="Roboto"/>
                <a:cs typeface="Roboto"/>
                <a:sym typeface="Roboto"/>
              </a:defRPr>
            </a:lvl1pPr>
            <a:lvl2pPr marL="0" lvl="1" indent="0" algn="r" rtl="0">
              <a:spcBef>
                <a:spcPts val="0"/>
              </a:spcBef>
              <a:spcAft>
                <a:spcPts val="0"/>
              </a:spcAft>
              <a:buNone/>
              <a:defRPr sz="1185" b="0" i="0" u="none" strike="noStrike" cap="none">
                <a:solidFill>
                  <a:schemeClr val="dk2"/>
                </a:solidFill>
                <a:latin typeface="Roboto"/>
                <a:ea typeface="Roboto"/>
                <a:cs typeface="Roboto"/>
                <a:sym typeface="Roboto"/>
              </a:defRPr>
            </a:lvl2pPr>
            <a:lvl3pPr marL="0" lvl="2" indent="0" algn="r" rtl="0">
              <a:spcBef>
                <a:spcPts val="0"/>
              </a:spcBef>
              <a:spcAft>
                <a:spcPts val="0"/>
              </a:spcAft>
              <a:buNone/>
              <a:defRPr sz="1185" b="0" i="0" u="none" strike="noStrike" cap="none">
                <a:solidFill>
                  <a:schemeClr val="dk2"/>
                </a:solidFill>
                <a:latin typeface="Roboto"/>
                <a:ea typeface="Roboto"/>
                <a:cs typeface="Roboto"/>
                <a:sym typeface="Roboto"/>
              </a:defRPr>
            </a:lvl3pPr>
            <a:lvl4pPr marL="0" lvl="3" indent="0" algn="r" rtl="0">
              <a:spcBef>
                <a:spcPts val="0"/>
              </a:spcBef>
              <a:spcAft>
                <a:spcPts val="0"/>
              </a:spcAft>
              <a:buNone/>
              <a:defRPr sz="1185" b="0" i="0" u="none" strike="noStrike" cap="none">
                <a:solidFill>
                  <a:schemeClr val="dk2"/>
                </a:solidFill>
                <a:latin typeface="Roboto"/>
                <a:ea typeface="Roboto"/>
                <a:cs typeface="Roboto"/>
                <a:sym typeface="Roboto"/>
              </a:defRPr>
            </a:lvl4pPr>
            <a:lvl5pPr marL="0" lvl="4" indent="0" algn="r" rtl="0">
              <a:spcBef>
                <a:spcPts val="0"/>
              </a:spcBef>
              <a:spcAft>
                <a:spcPts val="0"/>
              </a:spcAft>
              <a:buNone/>
              <a:defRPr sz="1185" b="0" i="0" u="none" strike="noStrike" cap="none">
                <a:solidFill>
                  <a:schemeClr val="dk2"/>
                </a:solidFill>
                <a:latin typeface="Roboto"/>
                <a:ea typeface="Roboto"/>
                <a:cs typeface="Roboto"/>
                <a:sym typeface="Roboto"/>
              </a:defRPr>
            </a:lvl5pPr>
            <a:lvl6pPr marL="0" lvl="5" indent="0" algn="r" rtl="0">
              <a:spcBef>
                <a:spcPts val="0"/>
              </a:spcBef>
              <a:spcAft>
                <a:spcPts val="0"/>
              </a:spcAft>
              <a:buNone/>
              <a:defRPr sz="1185" b="0" i="0" u="none" strike="noStrike" cap="none">
                <a:solidFill>
                  <a:schemeClr val="dk2"/>
                </a:solidFill>
                <a:latin typeface="Roboto"/>
                <a:ea typeface="Roboto"/>
                <a:cs typeface="Roboto"/>
                <a:sym typeface="Roboto"/>
              </a:defRPr>
            </a:lvl6pPr>
            <a:lvl7pPr marL="0" lvl="6" indent="0" algn="r" rtl="0">
              <a:spcBef>
                <a:spcPts val="0"/>
              </a:spcBef>
              <a:spcAft>
                <a:spcPts val="0"/>
              </a:spcAft>
              <a:buNone/>
              <a:defRPr sz="1185" b="0" i="0" u="none" strike="noStrike" cap="none">
                <a:solidFill>
                  <a:schemeClr val="dk2"/>
                </a:solidFill>
                <a:latin typeface="Roboto"/>
                <a:ea typeface="Roboto"/>
                <a:cs typeface="Roboto"/>
                <a:sym typeface="Roboto"/>
              </a:defRPr>
            </a:lvl7pPr>
            <a:lvl8pPr marL="0" lvl="7" indent="0" algn="r" rtl="0">
              <a:spcBef>
                <a:spcPts val="0"/>
              </a:spcBef>
              <a:spcAft>
                <a:spcPts val="0"/>
              </a:spcAft>
              <a:buNone/>
              <a:defRPr sz="1185" b="0" i="0" u="none" strike="noStrike" cap="none">
                <a:solidFill>
                  <a:schemeClr val="dk2"/>
                </a:solidFill>
                <a:latin typeface="Roboto"/>
                <a:ea typeface="Roboto"/>
                <a:cs typeface="Roboto"/>
                <a:sym typeface="Roboto"/>
              </a:defRPr>
            </a:lvl8pPr>
            <a:lvl9pPr marL="0" lvl="8" indent="0" algn="r" rtl="0">
              <a:spcBef>
                <a:spcPts val="0"/>
              </a:spcBef>
              <a:spcAft>
                <a:spcPts val="0"/>
              </a:spcAft>
              <a:buNone/>
              <a:defRPr sz="1185" b="0" i="0" u="none" strike="noStrike" cap="none">
                <a:solidFill>
                  <a:schemeClr val="dk2"/>
                </a:solidFill>
                <a:latin typeface="Roboto"/>
                <a:ea typeface="Roboto"/>
                <a:cs typeface="Roboto"/>
                <a:sym typeface="Roboto"/>
              </a:defRPr>
            </a:lvl9pPr>
          </a:lstStyle>
          <a:p>
            <a:fld id="{00000000-1234-1234-1234-123412341234}" type="slidenum">
              <a:rPr lang="en-US" altLang="ja-JP" smtClean="0"/>
              <a:pPr/>
              <a:t>‹#›</a:t>
            </a:fld>
            <a:endParaRPr lang="ja-JP" altLang="en-US"/>
          </a:p>
        </p:txBody>
      </p:sp>
      <p:sp>
        <p:nvSpPr>
          <p:cNvPr id="90" name="Google Shape;90;g25ee6ca055f_0_512"/>
          <p:cNvSpPr txBox="1">
            <a:spLocks noGrp="1"/>
          </p:cNvSpPr>
          <p:nvPr>
            <p:ph type="body" idx="1"/>
          </p:nvPr>
        </p:nvSpPr>
        <p:spPr>
          <a:xfrm>
            <a:off x="627336" y="1219494"/>
            <a:ext cx="10892000" cy="1778400"/>
          </a:xfrm>
          <a:prstGeom prst="rect">
            <a:avLst/>
          </a:prstGeom>
          <a:noFill/>
          <a:ln>
            <a:noFill/>
          </a:ln>
        </p:spPr>
        <p:txBody>
          <a:bodyPr spcFirstLastPara="1" wrap="square" lIns="91425" tIns="45700" rIns="91425" bIns="45700" anchor="t" anchorCtr="0">
            <a:normAutofit/>
          </a:bodyPr>
          <a:lstStyle>
            <a:lvl1pPr marL="457200" lvl="0" indent="-228600" algn="l" rtl="0">
              <a:spcBef>
                <a:spcPts val="435"/>
              </a:spcBef>
              <a:spcAft>
                <a:spcPts val="0"/>
              </a:spcAft>
              <a:buSzPts val="2400"/>
              <a:buNone/>
              <a:defRPr sz="2177">
                <a:solidFill>
                  <a:schemeClr val="dk1"/>
                </a:solidFill>
              </a:defRPr>
            </a:lvl1pPr>
            <a:lvl2pPr marL="914400" lvl="1" indent="-332295" algn="l" rtl="0">
              <a:spcBef>
                <a:spcPts val="327"/>
              </a:spcBef>
              <a:spcAft>
                <a:spcPts val="0"/>
              </a:spcAft>
              <a:buClr>
                <a:schemeClr val="dk1"/>
              </a:buClr>
              <a:buSzPts val="1633"/>
              <a:buChar char="–"/>
              <a:defRPr sz="1633">
                <a:solidFill>
                  <a:schemeClr val="dk1"/>
                </a:solidFill>
              </a:defRPr>
            </a:lvl2pPr>
            <a:lvl3pPr marL="1371600" lvl="2" indent="-332295" algn="l" rtl="0">
              <a:spcBef>
                <a:spcPts val="327"/>
              </a:spcBef>
              <a:spcAft>
                <a:spcPts val="0"/>
              </a:spcAft>
              <a:buClr>
                <a:schemeClr val="dk1"/>
              </a:buClr>
              <a:buSzPts val="1633"/>
              <a:buChar char="•"/>
              <a:defRPr sz="1633">
                <a:solidFill>
                  <a:schemeClr val="dk1"/>
                </a:solidFill>
              </a:defRPr>
            </a:lvl3pPr>
            <a:lvl4pPr marL="1828800" lvl="3" indent="-332295" algn="l" rtl="0">
              <a:spcBef>
                <a:spcPts val="327"/>
              </a:spcBef>
              <a:spcAft>
                <a:spcPts val="0"/>
              </a:spcAft>
              <a:buClr>
                <a:schemeClr val="dk1"/>
              </a:buClr>
              <a:buSzPts val="1633"/>
              <a:buChar char="–"/>
              <a:defRPr sz="1633">
                <a:solidFill>
                  <a:schemeClr val="dk1"/>
                </a:solidFill>
              </a:defRPr>
            </a:lvl4pPr>
            <a:lvl5pPr marL="2286000" lvl="4" indent="-332295" algn="l" rtl="0">
              <a:spcBef>
                <a:spcPts val="327"/>
              </a:spcBef>
              <a:spcAft>
                <a:spcPts val="0"/>
              </a:spcAft>
              <a:buClr>
                <a:schemeClr val="dk1"/>
              </a:buClr>
              <a:buSzPts val="1633"/>
              <a:buChar char="»"/>
              <a:defRPr sz="1633">
                <a:solidFill>
                  <a:schemeClr val="dk1"/>
                </a:solidFill>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0"/>
              </a:spcAft>
              <a:buClr>
                <a:schemeClr val="dk1"/>
              </a:buClr>
              <a:buSzPts val="1800"/>
              <a:buChar char="•"/>
              <a:defRPr/>
            </a:lvl9pPr>
          </a:lstStyle>
          <a:p>
            <a:endParaRPr/>
          </a:p>
        </p:txBody>
      </p:sp>
      <p:pic>
        <p:nvPicPr>
          <p:cNvPr id="91" name="Google Shape;91;g25ee6ca055f_0_512" descr="ロゴ が含まれている画像&#10;&#10;自動的に生成された説明"/>
          <p:cNvPicPr preferRelativeResize="0"/>
          <p:nvPr/>
        </p:nvPicPr>
        <p:blipFill rotWithShape="1">
          <a:blip r:embed="rId2">
            <a:alphaModFix/>
          </a:blip>
          <a:srcRect l="2581" b="11551"/>
          <a:stretch/>
        </p:blipFill>
        <p:spPr>
          <a:xfrm>
            <a:off x="9543174" y="345715"/>
            <a:ext cx="2539749" cy="58589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9A407D-29CC-45AB-991F-2752D24EEDD5}" type="datetime1">
              <a:rPr kumimoji="1" lang="ja-JP" altLang="en-US" smtClean="0"/>
              <a:t>2026/10/9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DE01AFB-559C-49C2-AF83-836728682562}" type="slidenum">
              <a:rPr kumimoji="1" lang="ja-JP" altLang="en-US" smtClean="0"/>
              <a:t>‹#›</a:t>
            </a:fld>
            <a:endParaRPr kumimoji="1" lang="ja-JP" altLang="en-US"/>
          </a:p>
        </p:txBody>
      </p:sp>
    </p:spTree>
    <p:extLst>
      <p:ext uri="{BB962C8B-B14F-4D97-AF65-F5344CB8AC3E}">
        <p14:creationId xmlns:p14="http://schemas.microsoft.com/office/powerpoint/2010/main" val="2894830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8200" y="494281"/>
            <a:ext cx="10515600" cy="973681"/>
          </a:xfrm>
        </p:spPr>
        <p:txBody>
          <a:bodyPr>
            <a:normAutofit/>
          </a:bodyPr>
          <a:lstStyle>
            <a:lvl1pPr>
              <a:defRPr sz="4000">
                <a:latin typeface="Arial" panose="020B0604020202020204" pitchFamily="34" charset="0"/>
                <a:cs typeface="Arial" panose="020B0604020202020204" pitchFamily="34" charset="0"/>
              </a:defRPr>
            </a:lvl1pPr>
          </a:lstStyle>
          <a:p>
            <a:r>
              <a:rPr lang="ja-JP" altLang="en-US"/>
              <a:t>マスター タイトルの書式設定</a:t>
            </a:r>
            <a:endParaRPr lang="en-US"/>
          </a:p>
        </p:txBody>
      </p:sp>
      <p:sp>
        <p:nvSpPr>
          <p:cNvPr id="4" name="Date Placeholder 3"/>
          <p:cNvSpPr>
            <a:spLocks noGrp="1"/>
          </p:cNvSpPr>
          <p:nvPr>
            <p:ph type="dt" sz="half" idx="10"/>
          </p:nvPr>
        </p:nvSpPr>
        <p:spPr/>
        <p:txBody>
          <a:bodyPr/>
          <a:lstStyle/>
          <a:p>
            <a:fld id="{C7E352CD-32CA-4C0E-914B-6EE44C4CAFCC}" type="datetime1">
              <a:rPr kumimoji="1" lang="ja-JP" altLang="en-US" smtClean="0"/>
              <a:t>2026/10/9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DE01AFB-559C-49C2-AF83-836728682562}" type="slidenum">
              <a:rPr kumimoji="1" lang="ja-JP" altLang="en-US" smtClean="0"/>
              <a:t>‹#›</a:t>
            </a:fld>
            <a:endParaRPr kumimoji="1" lang="ja-JP" altLang="en-US"/>
          </a:p>
        </p:txBody>
      </p:sp>
    </p:spTree>
    <p:extLst>
      <p:ext uri="{BB962C8B-B14F-4D97-AF65-F5344CB8AC3E}">
        <p14:creationId xmlns:p14="http://schemas.microsoft.com/office/powerpoint/2010/main" val="1897132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図 1" descr="図形&#10;&#10;自動的に生成された説明">
            <a:extLst>
              <a:ext uri="{FF2B5EF4-FFF2-40B4-BE49-F238E27FC236}">
                <a16:creationId xmlns:a16="http://schemas.microsoft.com/office/drawing/2014/main" id="{5AC5EAC6-1D80-9229-40EE-51B44260B9E8}"/>
              </a:ext>
            </a:extLst>
          </p:cNvPr>
          <p:cNvPicPr>
            <a:picLocks noChangeAspect="1"/>
          </p:cNvPicPr>
          <p:nvPr userDrawn="1"/>
        </p:nvPicPr>
        <p:blipFill>
          <a:blip r:embed="rId12"/>
          <a:stretch>
            <a:fillRect/>
          </a:stretch>
        </p:blipFill>
        <p:spPr>
          <a:xfrm>
            <a:off x="76269" y="9407"/>
            <a:ext cx="12192000" cy="6848593"/>
          </a:xfrm>
          <a:prstGeom prst="rect">
            <a:avLst/>
          </a:prstGeom>
        </p:spPr>
      </p:pic>
      <p:sp>
        <p:nvSpPr>
          <p:cNvPr id="10" name="Google Shape;10;p59"/>
          <p:cNvSpPr txBox="1">
            <a:spLocks noGrp="1"/>
          </p:cNvSpPr>
          <p:nvPr>
            <p:ph type="title"/>
          </p:nvPr>
        </p:nvSpPr>
        <p:spPr>
          <a:xfrm>
            <a:off x="609600" y="433501"/>
            <a:ext cx="10972800" cy="63408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9"/>
          <p:cNvSpPr txBox="1">
            <a:spLocks noGrp="1"/>
          </p:cNvSpPr>
          <p:nvPr>
            <p:ph type="body" idx="1"/>
          </p:nvPr>
        </p:nvSpPr>
        <p:spPr>
          <a:xfrm>
            <a:off x="609600" y="980729"/>
            <a:ext cx="10972800" cy="5145435"/>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eiryo"/>
                <a:ea typeface="Meiryo"/>
                <a:cs typeface="Meiryo"/>
                <a:sym typeface="Meiryo"/>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Meiryo"/>
                <a:ea typeface="Meiryo"/>
                <a:cs typeface="Meiryo"/>
                <a:sym typeface="Meiryo"/>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5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9"/>
          <p:cNvSpPr txBox="1">
            <a:spLocks noGrp="1"/>
          </p:cNvSpPr>
          <p:nvPr>
            <p:ph type="sldNum" idx="12"/>
          </p:nvPr>
        </p:nvSpPr>
        <p:spPr>
          <a:xfrm>
            <a:off x="9360363" y="6676073"/>
            <a:ext cx="2844800" cy="18736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Meiryo"/>
                <a:ea typeface="Meiryo"/>
                <a:cs typeface="Meiryo"/>
                <a:sym typeface="Meiryo"/>
              </a:defRPr>
            </a:lvl9pPr>
          </a:lstStyle>
          <a:p>
            <a:fld id="{00000000-1234-1234-1234-123412341234}" type="slidenum">
              <a:rPr lang="en-US" altLang="ja-JP" smtClean="0"/>
              <a:pPr/>
              <a:t>‹#›</a:t>
            </a:fld>
            <a:endParaRPr lang="ja-JP" altLang="en-US"/>
          </a:p>
        </p:txBody>
      </p:sp>
    </p:spTree>
  </p:cSld>
  <p:clrMap bg1="lt1" tx1="dk1" bg2="dk2" tx2="lt2" accent1="accent1" accent2="accent2" accent3="accent3" accent4="accent4" accent5="accent5" accent6="accent6" hlink="hlink" folHlink="folHlink"/>
  <p:sldLayoutIdLst>
    <p:sldLayoutId id="2147483649"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hyperlink" Target="https://pca.jp/area_support/manual/pcaid/01_introduction/introduction_07.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hyperlink" Target="https://pca.jp/area_support/manual/pcaid/01_introduction/introduction_07.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27.pn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hyperlink" Target="https://pca.jp/area_support/manual/adjustment_staff/index.html" TargetMode="External"/><Relationship Id="rId4" Type="http://schemas.openxmlformats.org/officeDocument/2006/relationships/image" Target="../media/image29.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3" Type="http://schemas.openxmlformats.org/officeDocument/2006/relationships/hyperlink" Target="https://pca.jp/p-tips/onepoint/hub25060201.html"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s://pca.jp/area_support/manual/pcaid/01_introduction/introduction_06.html"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hyperlink" Target="https://www.nta.go.jp/publication/pamph/gensen/2026kaisei.pdf" TargetMode="External"/><Relationship Id="rId2" Type="http://schemas.openxmlformats.org/officeDocument/2006/relationships/notesSlide" Target="../notesSlides/notesSlide42.xml"/><Relationship Id="rId1" Type="http://schemas.openxmlformats.org/officeDocument/2006/relationships/slideLayout" Target="../slideLayouts/slideLayout10.xml"/><Relationship Id="rId5" Type="http://schemas.openxmlformats.org/officeDocument/2006/relationships/hyperlink" Target="https://pca.jp/area_support/manual/adjustment_staff/index.html" TargetMode="External"/><Relationship Id="rId4" Type="http://schemas.openxmlformats.org/officeDocument/2006/relationships/hyperlink" Target="https://faq.pca.jp/faq/show/10272?category_id=2&amp;site_domain=default"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D920894A-F1A3-40A3-A034-8234C01A318A}"/>
              </a:ext>
            </a:extLst>
          </p:cNvPr>
          <p:cNvSpPr txBox="1">
            <a:spLocks/>
          </p:cNvSpPr>
          <p:nvPr/>
        </p:nvSpPr>
        <p:spPr>
          <a:xfrm>
            <a:off x="771554" y="2353544"/>
            <a:ext cx="8534811"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endParaRPr kumimoji="1" lang="en-US" altLang="ja-JP" sz="4000" dirty="0">
              <a:solidFill>
                <a:srgbClr val="5F5F5F"/>
              </a:solidFill>
              <a:latin typeface="Meiryo UI" panose="020B0604030504040204" pitchFamily="50" charset="-128"/>
              <a:ea typeface="Meiryo UI" panose="020B0604030504040204" pitchFamily="50" charset="-128"/>
            </a:endParaRPr>
          </a:p>
          <a:p>
            <a:pPr>
              <a:lnSpc>
                <a:spcPct val="120000"/>
              </a:lnSpc>
            </a:pPr>
            <a:r>
              <a:rPr kumimoji="1" lang="ja-JP" altLang="en-US" sz="4000" dirty="0">
                <a:solidFill>
                  <a:srgbClr val="5F5F5F"/>
                </a:solidFill>
                <a:latin typeface="Meiryo UI" panose="020B0604030504040204" pitchFamily="50" charset="-128"/>
                <a:ea typeface="Meiryo UI" panose="020B0604030504040204" pitchFamily="50" charset="-128"/>
              </a:rPr>
              <a:t>社員様向け</a:t>
            </a:r>
            <a:br>
              <a:rPr kumimoji="1" lang="en-US" altLang="ja-JP" sz="4000" dirty="0">
                <a:solidFill>
                  <a:srgbClr val="5F5F5F"/>
                </a:solidFill>
                <a:latin typeface="Meiryo UI" panose="020B0604030504040204" pitchFamily="50" charset="-128"/>
                <a:ea typeface="Meiryo UI" panose="020B0604030504040204" pitchFamily="50" charset="-128"/>
              </a:rPr>
            </a:br>
            <a:r>
              <a:rPr kumimoji="1" lang="en-US" altLang="ja-JP" sz="3600" dirty="0">
                <a:solidFill>
                  <a:srgbClr val="5F5F5F"/>
                </a:solidFill>
                <a:latin typeface="Meiryo UI" panose="020B0604030504040204" pitchFamily="50" charset="-128"/>
                <a:ea typeface="Meiryo UI" panose="020B0604030504040204" pitchFamily="50" charset="-128"/>
              </a:rPr>
              <a:t>『PCA</a:t>
            </a:r>
            <a:r>
              <a:rPr lang="ja-JP" altLang="en-US" sz="3600" dirty="0">
                <a:solidFill>
                  <a:srgbClr val="5F5F5F"/>
                </a:solidFill>
                <a:latin typeface="Meiryo UI" panose="020B0604030504040204" pitchFamily="50" charset="-128"/>
                <a:ea typeface="Meiryo UI" panose="020B0604030504040204" pitchFamily="50" charset="-128"/>
              </a:rPr>
              <a:t> </a:t>
            </a:r>
            <a:r>
              <a:rPr kumimoji="1" lang="en-US" altLang="ja-JP" sz="3600" dirty="0">
                <a:solidFill>
                  <a:srgbClr val="5F5F5F"/>
                </a:solidFill>
                <a:latin typeface="Meiryo UI" panose="020B0604030504040204" pitchFamily="50" charset="-128"/>
                <a:ea typeface="Meiryo UI" panose="020B0604030504040204" pitchFamily="50" charset="-128"/>
              </a:rPr>
              <a:t>Hub </a:t>
            </a:r>
            <a:r>
              <a:rPr kumimoji="1" lang="ja-JP" altLang="en-US" sz="3600" dirty="0">
                <a:solidFill>
                  <a:srgbClr val="5F5F5F"/>
                </a:solidFill>
                <a:latin typeface="Meiryo UI" panose="020B0604030504040204" pitchFamily="50" charset="-128"/>
                <a:ea typeface="Meiryo UI" panose="020B0604030504040204" pitchFamily="50" charset="-128"/>
              </a:rPr>
              <a:t>年末調整</a:t>
            </a:r>
            <a:r>
              <a:rPr kumimoji="1" lang="en-US" altLang="ja-JP" sz="3600" dirty="0">
                <a:solidFill>
                  <a:srgbClr val="5F5F5F"/>
                </a:solidFill>
                <a:latin typeface="Meiryo UI" panose="020B0604030504040204" pitchFamily="50" charset="-128"/>
                <a:ea typeface="Meiryo UI" panose="020B0604030504040204" pitchFamily="50" charset="-128"/>
              </a:rPr>
              <a:t>』</a:t>
            </a:r>
            <a:r>
              <a:rPr kumimoji="1" lang="ja-JP" altLang="en-US" sz="3600" dirty="0">
                <a:solidFill>
                  <a:srgbClr val="5F5F5F"/>
                </a:solidFill>
                <a:latin typeface="Meiryo UI" panose="020B0604030504040204" pitchFamily="50" charset="-128"/>
                <a:ea typeface="Meiryo UI" panose="020B0604030504040204" pitchFamily="50" charset="-128"/>
              </a:rPr>
              <a:t>簡易運用マニュアル</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
        <p:nvSpPr>
          <p:cNvPr id="5" name="字幕 2">
            <a:extLst>
              <a:ext uri="{FF2B5EF4-FFF2-40B4-BE49-F238E27FC236}">
                <a16:creationId xmlns:a16="http://schemas.microsoft.com/office/drawing/2014/main" id="{D44097F1-4967-4F79-B045-0F891C0F22A9}"/>
              </a:ext>
            </a:extLst>
          </p:cNvPr>
          <p:cNvSpPr txBox="1">
            <a:spLocks/>
          </p:cNvSpPr>
          <p:nvPr/>
        </p:nvSpPr>
        <p:spPr>
          <a:xfrm>
            <a:off x="2734551" y="5802823"/>
            <a:ext cx="7670962" cy="85126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Meiryo"/>
                <a:ea typeface="Meiryo"/>
                <a:cs typeface="Meiryo"/>
                <a:sym typeface="Meiryo"/>
              </a:defRPr>
            </a:lvl1pPr>
            <a:lvl2pPr marL="914400" marR="0" lvl="1"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Meiryo"/>
                <a:ea typeface="Meiryo"/>
                <a:cs typeface="Meiryo"/>
                <a:sym typeface="Meiryo"/>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6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6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114300" indent="0" algn="r">
              <a:buNone/>
            </a:pPr>
            <a:r>
              <a:rPr kumimoji="1" lang="ja-JP" altLang="en-US" b="1">
                <a:solidFill>
                  <a:srgbClr val="FF0000"/>
                </a:solidFill>
              </a:rPr>
              <a:t>会社名をご記載ください</a:t>
            </a:r>
            <a:endParaRPr kumimoji="1" lang="en-US" altLang="ja-JP" b="1">
              <a:solidFill>
                <a:srgbClr val="FF0000"/>
              </a:solidFill>
            </a:endParaRPr>
          </a:p>
        </p:txBody>
      </p:sp>
      <p:pic>
        <p:nvPicPr>
          <p:cNvPr id="7" name="図 6" descr="アイコン が含まれている画像&#10;&#10;自動的に生成された説明">
            <a:extLst>
              <a:ext uri="{FF2B5EF4-FFF2-40B4-BE49-F238E27FC236}">
                <a16:creationId xmlns:a16="http://schemas.microsoft.com/office/drawing/2014/main" id="{B3586A58-7181-46C3-9B8F-19ABF4F169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0413" y="3054584"/>
            <a:ext cx="2666133" cy="2666133"/>
          </a:xfrm>
          <a:prstGeom prst="rect">
            <a:avLst/>
          </a:prstGeom>
        </p:spPr>
      </p:pic>
      <p:sp>
        <p:nvSpPr>
          <p:cNvPr id="2" name="テキスト ボックス 1">
            <a:extLst>
              <a:ext uri="{FF2B5EF4-FFF2-40B4-BE49-F238E27FC236}">
                <a16:creationId xmlns:a16="http://schemas.microsoft.com/office/drawing/2014/main" id="{F1E4690F-7AF6-64C3-53BE-659B0931275E}"/>
              </a:ext>
            </a:extLst>
          </p:cNvPr>
          <p:cNvSpPr txBox="1"/>
          <p:nvPr/>
        </p:nvSpPr>
        <p:spPr>
          <a:xfrm>
            <a:off x="650620" y="6043788"/>
            <a:ext cx="1296144" cy="276999"/>
          </a:xfrm>
          <a:prstGeom prst="rect">
            <a:avLst/>
          </a:prstGeom>
          <a:noFill/>
        </p:spPr>
        <p:txBody>
          <a:bodyPr wrap="square" rtlCol="0">
            <a:spAutoFit/>
          </a:bodyPr>
          <a:lstStyle/>
          <a:p>
            <a:pPr algn="l"/>
            <a:r>
              <a:rPr kumimoji="1" lang="en-US" altLang="ja-JP" sz="1200" dirty="0">
                <a:latin typeface="メイリオ" panose="020B0604030504040204" pitchFamily="50" charset="-128"/>
                <a:ea typeface="メイリオ" panose="020B0604030504040204" pitchFamily="50" charset="-128"/>
              </a:rPr>
              <a:t>Ver.1.1</a:t>
            </a:r>
            <a:endParaRPr kumimoji="1" lang="ja-JP" altLang="en-US" sz="12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00C23682-8C78-4017-6833-A79745A050FC}"/>
              </a:ext>
            </a:extLst>
          </p:cNvPr>
          <p:cNvPicPr>
            <a:picLocks noChangeAspect="1"/>
          </p:cNvPicPr>
          <p:nvPr/>
        </p:nvPicPr>
        <p:blipFill>
          <a:blip r:embed="rId4"/>
          <a:stretch>
            <a:fillRect/>
          </a:stretch>
        </p:blipFill>
        <p:spPr>
          <a:xfrm>
            <a:off x="490669" y="329427"/>
            <a:ext cx="2912189" cy="885962"/>
          </a:xfrm>
          <a:prstGeom prst="rect">
            <a:avLst/>
          </a:prstGeom>
        </p:spPr>
      </p:pic>
    </p:spTree>
    <p:extLst>
      <p:ext uri="{BB962C8B-B14F-4D97-AF65-F5344CB8AC3E}">
        <p14:creationId xmlns:p14="http://schemas.microsoft.com/office/powerpoint/2010/main" val="3461548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7FCB4CD-0659-4BA9-BFB7-AF2B95AE8C3D}"/>
              </a:ext>
            </a:extLst>
          </p:cNvPr>
          <p:cNvSpPr>
            <a:spLocks noGrp="1"/>
          </p:cNvSpPr>
          <p:nvPr>
            <p:ph type="sldNum" sz="quarter" idx="12"/>
          </p:nvPr>
        </p:nvSpPr>
        <p:spPr/>
        <p:txBody>
          <a:bodyPr/>
          <a:lstStyle/>
          <a:p>
            <a:fld id="{8DE01AFB-559C-49C2-AF83-836728682562}"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8875854C-C98D-495C-B27E-43B81D17AB15}"/>
              </a:ext>
            </a:extLst>
          </p:cNvPr>
          <p:cNvSpPr txBox="1"/>
          <p:nvPr/>
        </p:nvSpPr>
        <p:spPr>
          <a:xfrm>
            <a:off x="533996" y="1196401"/>
            <a:ext cx="11282669" cy="4216539"/>
          </a:xfrm>
          <a:prstGeom prst="rect">
            <a:avLst/>
          </a:prstGeom>
          <a:noFill/>
        </p:spPr>
        <p:txBody>
          <a:bodyPr wrap="square" lIns="91440" tIns="45720" rIns="91440" bIns="45720" anchor="t">
            <a:spAutoFit/>
          </a:bodyPr>
          <a:lstStyle/>
          <a:p>
            <a:pPr>
              <a:lnSpc>
                <a:spcPct val="120000"/>
              </a:lnSpc>
            </a:pPr>
            <a:r>
              <a:rPr lang="ja-JP" altLang="en-US" sz="1600" dirty="0">
                <a:latin typeface="メイリオ"/>
                <a:ea typeface="メイリオ"/>
              </a:rPr>
              <a:t>・当資料は「</a:t>
            </a:r>
            <a:r>
              <a:rPr lang="en-US" altLang="ja-JP" sz="1600" dirty="0">
                <a:latin typeface="メイリオ"/>
                <a:ea typeface="メイリオ"/>
              </a:rPr>
              <a:t>PCA</a:t>
            </a:r>
            <a:r>
              <a:rPr lang="ja-JP" altLang="en-US" sz="1600" dirty="0">
                <a:latin typeface="メイリオ"/>
                <a:ea typeface="メイリオ"/>
              </a:rPr>
              <a:t> </a:t>
            </a:r>
            <a:r>
              <a:rPr lang="en-US" altLang="ja-JP" sz="1600" dirty="0">
                <a:latin typeface="メイリオ"/>
                <a:ea typeface="メイリオ"/>
              </a:rPr>
              <a:t>Hub</a:t>
            </a:r>
            <a:r>
              <a:rPr lang="ja-JP" altLang="en-US" sz="1600" dirty="0">
                <a:latin typeface="メイリオ"/>
                <a:ea typeface="メイリオ"/>
              </a:rPr>
              <a:t> 年末調整」をご利用のお客様に限り、内容を引用し、社内資料・マニュアル等に利用することを許諾します。第3者への提供は有償・無償に関わらず禁止とさせて頂きます。</a:t>
            </a:r>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・当資料を引用された後の資料について</a:t>
            </a:r>
            <a:r>
              <a:rPr lang="en-US" altLang="ja-JP" sz="1600" dirty="0">
                <a:latin typeface="メイリオ"/>
                <a:ea typeface="メイリオ"/>
              </a:rPr>
              <a:t>PCA</a:t>
            </a:r>
            <a:r>
              <a:rPr lang="ja-JP" altLang="en-US" sz="1600" dirty="0">
                <a:latin typeface="メイリオ"/>
                <a:ea typeface="メイリオ"/>
              </a:rPr>
              <a:t>は、その内容について責任を負いません。</a:t>
            </a:r>
          </a:p>
          <a:p>
            <a:pPr>
              <a:lnSpc>
                <a:spcPct val="120000"/>
              </a:lnSpc>
            </a:pPr>
            <a:endParaRPr lang="en-US" altLang="ja-JP" sz="1600" dirty="0">
              <a:latin typeface="メイリオ" panose="020B0604030504040204" pitchFamily="50" charset="-128"/>
              <a:ea typeface="メイリオ" panose="020B0604030504040204" pitchFamily="50" charset="-128"/>
            </a:endParaRPr>
          </a:p>
          <a:p>
            <a:pPr>
              <a:lnSpc>
                <a:spcPct val="120000"/>
              </a:lnSpc>
            </a:pPr>
            <a:r>
              <a:rPr lang="en-US" altLang="ja-JP" sz="1600" dirty="0">
                <a:latin typeface="メイリオ"/>
                <a:ea typeface="メイリオ"/>
              </a:rPr>
              <a:t>・</a:t>
            </a:r>
            <a:r>
              <a:rPr lang="en-US" altLang="ja-JP" sz="1600" dirty="0" err="1">
                <a:latin typeface="メイリオ"/>
                <a:ea typeface="メイリオ"/>
              </a:rPr>
              <a:t>内容は標準設定で記載しております。御社の設定状況や機能の利用有無に併せて修正・追記を行ってください</a:t>
            </a:r>
            <a:r>
              <a:rPr lang="en-US" altLang="ja-JP" sz="1600" dirty="0">
                <a:latin typeface="メイリオ"/>
                <a:ea typeface="メイリオ"/>
              </a:rPr>
              <a:t>。</a:t>
            </a:r>
          </a:p>
          <a:p>
            <a:pPr>
              <a:lnSpc>
                <a:spcPct val="120000"/>
              </a:lnSpc>
            </a:pPr>
            <a:r>
              <a:rPr lang="en-US" altLang="ja-JP" sz="1600" dirty="0">
                <a:latin typeface="メイリオ"/>
                <a:ea typeface="メイリオ"/>
              </a:rPr>
              <a:t>　（</a:t>
            </a:r>
            <a:r>
              <a:rPr lang="en-US" altLang="ja-JP" sz="1600" dirty="0" err="1">
                <a:latin typeface="メイリオ"/>
                <a:ea typeface="メイリオ"/>
              </a:rPr>
              <a:t>赤字になっている部分はご確認いただき、運用に併せるように修正してください</a:t>
            </a:r>
            <a:r>
              <a:rPr lang="en-US" altLang="ja-JP" sz="1600" dirty="0">
                <a:latin typeface="メイリオ"/>
                <a:ea typeface="メイリオ"/>
              </a:rPr>
              <a:t>。）</a:t>
            </a:r>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・内容や画面などは予告無く変更されることがあります。</a:t>
            </a:r>
            <a:endParaRPr lang="ja-JP" dirty="0"/>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・当資料は、</a:t>
            </a:r>
            <a:r>
              <a:rPr lang="en-US" altLang="ja-JP" sz="1600" dirty="0">
                <a:latin typeface="メイリオ"/>
                <a:ea typeface="メイリオ"/>
              </a:rPr>
              <a:t>2026/9/24</a:t>
            </a:r>
            <a:r>
              <a:rPr lang="ja-JP" altLang="en-US" sz="1600" dirty="0">
                <a:latin typeface="メイリオ"/>
                <a:ea typeface="メイリオ"/>
              </a:rPr>
              <a:t>時点の内容となります。</a:t>
            </a:r>
            <a:endParaRPr lang="en-US" altLang="ja-JP" sz="1600" dirty="0">
              <a:latin typeface="メイリオ"/>
              <a:ea typeface="メイリオ"/>
            </a:endParaRPr>
          </a:p>
          <a:p>
            <a:pPr>
              <a:lnSpc>
                <a:spcPct val="120000"/>
              </a:lnSpc>
            </a:pPr>
            <a:endParaRPr lang="ja-JP" altLang="en-US" sz="1600" dirty="0">
              <a:latin typeface="メイリオ"/>
              <a:ea typeface="メイリオ"/>
            </a:endParaRPr>
          </a:p>
          <a:p>
            <a:pPr>
              <a:lnSpc>
                <a:spcPct val="120000"/>
              </a:lnSpc>
            </a:pPr>
            <a:r>
              <a:rPr lang="ja-JP" altLang="en-US" sz="1600" dirty="0">
                <a:latin typeface="メイリオ"/>
                <a:ea typeface="メイリオ"/>
              </a:rPr>
              <a:t>・記載されている会社名および商品・製品・サービス名（ロゴマーク等を含む）は、各社の商標または各権利者の登録商標です。マーケティングガイドラインに沿ってご利用ください。</a:t>
            </a:r>
            <a:endParaRPr lang="en-US" altLang="ja-JP" sz="1600" dirty="0">
              <a:latin typeface="メイリオ"/>
              <a:ea typeface="メイリオ"/>
            </a:endParaRPr>
          </a:p>
        </p:txBody>
      </p:sp>
      <p:sp>
        <p:nvSpPr>
          <p:cNvPr id="6" name="タイトル 1"/>
          <p:cNvSpPr txBox="1">
            <a:spLocks/>
          </p:cNvSpPr>
          <p:nvPr/>
        </p:nvSpPr>
        <p:spPr>
          <a:xfrm>
            <a:off x="533996" y="384897"/>
            <a:ext cx="10972800" cy="63408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a:latin typeface="メイリオ" panose="020B0604030504040204" pitchFamily="50" charset="-128"/>
                <a:ea typeface="メイリオ" panose="020B0604030504040204" pitchFamily="50" charset="-128"/>
              </a:rPr>
              <a:t>ご利用の条件について</a:t>
            </a:r>
          </a:p>
        </p:txBody>
      </p:sp>
    </p:spTree>
    <p:extLst>
      <p:ext uri="{BB962C8B-B14F-4D97-AF65-F5344CB8AC3E}">
        <p14:creationId xmlns:p14="http://schemas.microsoft.com/office/powerpoint/2010/main" val="4142547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D49D6-39DB-5676-813E-EA827A047FE5}"/>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18DCB69-5A90-D375-4F83-A09BA3EB1749}"/>
              </a:ext>
            </a:extLst>
          </p:cNvPr>
          <p:cNvSpPr>
            <a:spLocks noGrp="1"/>
          </p:cNvSpPr>
          <p:nvPr>
            <p:ph type="sldNum" sz="quarter" idx="12"/>
          </p:nvPr>
        </p:nvSpPr>
        <p:spPr/>
        <p:txBody>
          <a:bodyPr/>
          <a:lstStyle/>
          <a:p>
            <a:fld id="{8DE01AFB-559C-49C2-AF83-836728682562}" type="slidenum">
              <a:rPr kumimoji="1" lang="ja-JP" altLang="en-US" smtClean="0"/>
              <a:t>2</a:t>
            </a:fld>
            <a:endParaRPr kumimoji="1" lang="ja-JP" altLang="en-US"/>
          </a:p>
        </p:txBody>
      </p:sp>
      <p:sp>
        <p:nvSpPr>
          <p:cNvPr id="5" name="テキスト ボックス 4">
            <a:extLst>
              <a:ext uri="{FF2B5EF4-FFF2-40B4-BE49-F238E27FC236}">
                <a16:creationId xmlns:a16="http://schemas.microsoft.com/office/drawing/2014/main" id="{93AD51A8-E459-E569-35CF-A0912F3A7C09}"/>
              </a:ext>
            </a:extLst>
          </p:cNvPr>
          <p:cNvSpPr txBox="1"/>
          <p:nvPr/>
        </p:nvSpPr>
        <p:spPr>
          <a:xfrm>
            <a:off x="454665" y="1018979"/>
            <a:ext cx="11577501" cy="5398401"/>
          </a:xfrm>
          <a:prstGeom prst="rect">
            <a:avLst/>
          </a:prstGeom>
          <a:noFill/>
        </p:spPr>
        <p:txBody>
          <a:bodyPr wrap="square" lIns="91440" tIns="45720" rIns="91440" bIns="45720" anchor="t">
            <a:spAutoFit/>
          </a:bodyPr>
          <a:lstStyle/>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P3</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6	</a:t>
            </a:r>
            <a:r>
              <a:rPr kumimoji="1" lang="en-US" altLang="ja-JP" sz="1600" dirty="0">
                <a:solidFill>
                  <a:schemeClr val="tx1"/>
                </a:solidFill>
                <a:latin typeface="メイリオ" panose="020B0604030504040204" pitchFamily="50" charset="-128"/>
                <a:ea typeface="メイリオ" panose="020B0604030504040204" pitchFamily="50" charset="-128"/>
              </a:rPr>
              <a:t>『PCA</a:t>
            </a:r>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en-US" altLang="ja-JP" sz="1600" dirty="0">
                <a:solidFill>
                  <a:schemeClr val="tx1"/>
                </a:solidFill>
                <a:latin typeface="メイリオ" panose="020B0604030504040204" pitchFamily="50" charset="-128"/>
                <a:ea typeface="メイリオ" panose="020B0604030504040204" pitchFamily="50" charset="-128"/>
              </a:rPr>
              <a:t>Hub』</a:t>
            </a:r>
            <a:r>
              <a:rPr kumimoji="1" lang="ja-JP" altLang="en-US" sz="1600" dirty="0">
                <a:solidFill>
                  <a:schemeClr val="tx1"/>
                </a:solidFill>
                <a:latin typeface="メイリオ" panose="020B0604030504040204" pitchFamily="50" charset="-128"/>
                <a:ea typeface="メイリオ" panose="020B0604030504040204" pitchFamily="50" charset="-128"/>
              </a:rPr>
              <a:t>へのアカウント設定方法</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en-US" altLang="ja-JP" sz="1600" dirty="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・管理者様が送付した「アカウント設定リクエストメール」から社員様がアカウント設定を行う手順になります</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P7</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13	</a:t>
            </a:r>
            <a:r>
              <a:rPr kumimoji="1" lang="en-US" altLang="ja-JP" sz="1600" dirty="0">
                <a:solidFill>
                  <a:schemeClr val="tx1"/>
                </a:solidFill>
                <a:latin typeface="メイリオ" panose="020B0604030504040204" pitchFamily="50" charset="-128"/>
                <a:ea typeface="メイリオ" panose="020B0604030504040204" pitchFamily="50" charset="-128"/>
              </a:rPr>
              <a:t>『PCA</a:t>
            </a:r>
            <a:r>
              <a:rPr kumimoji="1" lang="ja-JP" altLang="en-US" sz="1600" dirty="0">
                <a:solidFill>
                  <a:schemeClr val="tx1"/>
                </a:solidFill>
                <a:latin typeface="メイリオ" panose="020B0604030504040204" pitchFamily="50" charset="-128"/>
                <a:ea typeface="メイリオ" panose="020B0604030504040204" pitchFamily="50" charset="-128"/>
              </a:rPr>
              <a:t> </a:t>
            </a:r>
            <a:r>
              <a:rPr kumimoji="1" lang="en-US" altLang="ja-JP" sz="1600" dirty="0">
                <a:solidFill>
                  <a:schemeClr val="tx1"/>
                </a:solidFill>
                <a:latin typeface="メイリオ" panose="020B0604030504040204" pitchFamily="50" charset="-128"/>
                <a:ea typeface="メイリオ" panose="020B0604030504040204" pitchFamily="50" charset="-128"/>
              </a:rPr>
              <a:t>Hub』</a:t>
            </a:r>
            <a:r>
              <a:rPr kumimoji="1" lang="ja-JP" altLang="en-US" sz="1600" dirty="0">
                <a:solidFill>
                  <a:schemeClr val="tx1"/>
                </a:solidFill>
                <a:latin typeface="メイリオ" panose="020B0604030504040204" pitchFamily="50" charset="-128"/>
                <a:ea typeface="メイリオ" panose="020B0604030504040204" pitchFamily="50" charset="-128"/>
              </a:rPr>
              <a:t>へのメールアドレス登録からアカウント設定を行う方法（</a:t>
            </a:r>
            <a:r>
              <a:rPr lang="en-US" altLang="ja-JP" sz="1600" dirty="0">
                <a:solidFill>
                  <a:schemeClr val="tx1"/>
                </a:solidFill>
                <a:latin typeface="メイリオ" panose="020B0604030504040204" pitchFamily="50" charset="-128"/>
                <a:ea typeface="メイリオ" panose="020B0604030504040204" pitchFamily="50" charset="-128"/>
              </a:rPr>
              <a:t>QR</a:t>
            </a:r>
            <a:r>
              <a:rPr lang="ja-JP" altLang="en-US" sz="1600" dirty="0">
                <a:solidFill>
                  <a:schemeClr val="tx1"/>
                </a:solidFill>
                <a:latin typeface="メイリオ" panose="020B0604030504040204" pitchFamily="50" charset="-128"/>
                <a:ea typeface="メイリオ" panose="020B0604030504040204" pitchFamily="50" charset="-128"/>
              </a:rPr>
              <a:t>コード、または</a:t>
            </a:r>
            <a:r>
              <a:rPr lang="en-US" altLang="ja-JP" sz="1600" dirty="0">
                <a:solidFill>
                  <a:schemeClr val="tx1"/>
                </a:solidFill>
                <a:latin typeface="メイリオ" panose="020B0604030504040204" pitchFamily="50" charset="-128"/>
                <a:ea typeface="メイリオ" panose="020B0604030504040204" pitchFamily="50" charset="-128"/>
              </a:rPr>
              <a:t>URL</a:t>
            </a:r>
            <a:r>
              <a:rPr lang="ja-JP" altLang="en-US" sz="1600" dirty="0">
                <a:solidFill>
                  <a:schemeClr val="tx1"/>
                </a:solidFill>
                <a:latin typeface="メイリオ" panose="020B0604030504040204" pitchFamily="50" charset="-128"/>
                <a:ea typeface="メイリオ" panose="020B0604030504040204" pitchFamily="50" charset="-128"/>
              </a:rPr>
              <a:t>を使用した場合</a:t>
            </a:r>
            <a:r>
              <a:rPr kumimoji="1" lang="ja-JP" altLang="en-US" sz="1600" dirty="0">
                <a:solidFill>
                  <a:schemeClr val="tx1"/>
                </a:solidFill>
                <a:latin typeface="メイリオ" panose="020B0604030504040204" pitchFamily="50" charset="-128"/>
                <a:ea typeface="メイリオ" panose="020B0604030504040204" pitchFamily="50" charset="-128"/>
              </a:rPr>
              <a:t>）</a:t>
            </a:r>
            <a:endParaRPr kumimoji="1" lang="en-US" altLang="ja-JP" sz="1600" strike="sngStrike"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en-US" altLang="ja-JP" sz="1600" dirty="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・社員様が</a:t>
            </a:r>
            <a:r>
              <a:rPr lang="en-US" altLang="ja-JP" sz="1600" dirty="0">
                <a:solidFill>
                  <a:schemeClr val="tx1"/>
                </a:solidFill>
                <a:latin typeface="メイリオ" panose="020B0604030504040204" pitchFamily="50" charset="-128"/>
                <a:ea typeface="メイリオ" panose="020B0604030504040204" pitchFamily="50" charset="-128"/>
              </a:rPr>
              <a:t>QR</a:t>
            </a:r>
            <a:r>
              <a:rPr lang="ja-JP" altLang="en-US" sz="1600" dirty="0">
                <a:solidFill>
                  <a:schemeClr val="tx1"/>
                </a:solidFill>
                <a:latin typeface="メイリオ" panose="020B0604030504040204" pitchFamily="50" charset="-128"/>
                <a:ea typeface="メイリオ" panose="020B0604030504040204" pitchFamily="50" charset="-128"/>
              </a:rPr>
              <a:t>コード、または</a:t>
            </a:r>
            <a:r>
              <a:rPr lang="en-US" altLang="ja-JP" sz="1600" dirty="0">
                <a:solidFill>
                  <a:schemeClr val="tx1"/>
                </a:solidFill>
                <a:latin typeface="メイリオ" panose="020B0604030504040204" pitchFamily="50" charset="-128"/>
                <a:ea typeface="メイリオ" panose="020B0604030504040204" pitchFamily="50" charset="-128"/>
              </a:rPr>
              <a:t>URL</a:t>
            </a:r>
            <a:r>
              <a:rPr lang="ja-JP" altLang="en-US" sz="1600" dirty="0">
                <a:solidFill>
                  <a:schemeClr val="tx1"/>
                </a:solidFill>
                <a:latin typeface="メイリオ" panose="020B0604030504040204" pitchFamily="50" charset="-128"/>
                <a:ea typeface="メイリオ" panose="020B0604030504040204" pitchFamily="50" charset="-128"/>
              </a:rPr>
              <a:t>から年末調整を行いたいメールアドレスを登録する</a:t>
            </a:r>
            <a:r>
              <a:rPr kumimoji="1" lang="ja-JP" altLang="en-US" sz="1600" dirty="0">
                <a:solidFill>
                  <a:schemeClr val="tx1"/>
                </a:solidFill>
                <a:latin typeface="メイリオ" panose="020B0604030504040204" pitchFamily="50" charset="-128"/>
                <a:ea typeface="メイリオ" panose="020B0604030504040204" pitchFamily="50" charset="-128"/>
              </a:rPr>
              <a:t>手順、 および管理者様が</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en-US" altLang="ja-JP" sz="1600" dirty="0">
                <a:solidFill>
                  <a:schemeClr val="tx1"/>
                </a:solidFill>
                <a:latin typeface="メイリオ" panose="020B0604030504040204" pitchFamily="50" charset="-128"/>
                <a:ea typeface="メイリオ" panose="020B0604030504040204" pitchFamily="50" charset="-128"/>
              </a:rPr>
              <a:t>                </a:t>
            </a:r>
            <a:r>
              <a:rPr kumimoji="1" lang="ja-JP" altLang="en-US" sz="1600" dirty="0">
                <a:solidFill>
                  <a:schemeClr val="tx1"/>
                </a:solidFill>
                <a:latin typeface="メイリオ" panose="020B0604030504040204" pitchFamily="50" charset="-128"/>
                <a:ea typeface="メイリオ" panose="020B0604030504040204" pitchFamily="50" charset="-128"/>
              </a:rPr>
              <a:t>送付した「アカウント設定リクエストメール」から社員様がアカウント設定を行う手順になります</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kumimoji="1" lang="ja-JP" altLang="en-US" sz="1600" dirty="0">
                <a:solidFill>
                  <a:srgbClr val="00B050"/>
                </a:solidFill>
                <a:latin typeface="メイリオ" panose="020B0604030504040204" pitchFamily="50" charset="-128"/>
                <a:ea typeface="メイリオ" panose="020B0604030504040204" pitchFamily="50" charset="-128"/>
              </a:rPr>
              <a:t>　</a:t>
            </a:r>
            <a:endParaRPr kumimoji="1" lang="en-US" altLang="ja-JP" sz="1600" dirty="0">
              <a:solidFill>
                <a:schemeClr val="tx1"/>
              </a:solidFill>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P14</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17	</a:t>
            </a:r>
            <a:r>
              <a:rPr kumimoji="1" lang="ja-JP" altLang="en-US" sz="1600" dirty="0">
                <a:latin typeface="メイリオ" panose="020B0604030504040204" pitchFamily="50" charset="-128"/>
                <a:ea typeface="メイリオ" panose="020B0604030504040204" pitchFamily="50" charset="-128"/>
              </a:rPr>
              <a:t>初回ログイン</a:t>
            </a:r>
            <a:endParaRPr kumimoji="1" lang="en-US" altLang="ja-JP" sz="1600" dirty="0">
              <a:latin typeface="メイリオ" panose="020B0604030504040204" pitchFamily="50" charset="-128"/>
              <a:ea typeface="メイリオ" panose="020B0604030504040204" pitchFamily="50" charset="-128"/>
            </a:endParaRPr>
          </a:p>
          <a:p>
            <a:pPr>
              <a:lnSpc>
                <a:spcPct val="120000"/>
              </a:lnSpc>
            </a:pPr>
            <a:endParaRPr kumimoji="1" lang="en-US" altLang="ja-JP" sz="1600" dirty="0">
              <a:solidFill>
                <a:srgbClr val="5F5F5F"/>
              </a:solidFill>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P18</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21	</a:t>
            </a:r>
            <a:r>
              <a:rPr kumimoji="1" lang="en-US" altLang="ja-JP" sz="1600" dirty="0">
                <a:latin typeface="メイリオ" panose="020B0604030504040204" pitchFamily="50" charset="-128"/>
                <a:ea typeface="メイリオ" panose="020B0604030504040204" pitchFamily="50" charset="-128"/>
              </a:rPr>
              <a:t>『PCA Hub </a:t>
            </a:r>
            <a:r>
              <a:rPr kumimoji="1" lang="ja-JP" altLang="en-US" sz="1600" dirty="0">
                <a:latin typeface="メイリオ" panose="020B0604030504040204" pitchFamily="50" charset="-128"/>
                <a:ea typeface="メイリオ" panose="020B0604030504040204" pitchFamily="50" charset="-128"/>
              </a:rPr>
              <a:t>年末調整</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ご利用の前に</a:t>
            </a:r>
          </a:p>
          <a:p>
            <a:pPr>
              <a:lnSpc>
                <a:spcPct val="120000"/>
              </a:lnSpc>
            </a:pPr>
            <a:endParaRPr kumimoji="1" lang="en-US" altLang="ja-JP" sz="1600" dirty="0">
              <a:latin typeface="メイリオ" panose="020B0604030504040204" pitchFamily="50" charset="-128"/>
              <a:ea typeface="メイリオ" panose="020B0604030504040204" pitchFamily="50" charset="-128"/>
            </a:endParaRPr>
          </a:p>
          <a:p>
            <a:pPr>
              <a:lnSpc>
                <a:spcPct val="120000"/>
              </a:lnSpc>
            </a:pPr>
            <a:r>
              <a:rPr kumimoji="1" lang="en-US" altLang="ja-JP" sz="1600" dirty="0">
                <a:latin typeface="メイリオ" panose="020B0604030504040204" pitchFamily="50" charset="-128"/>
                <a:ea typeface="メイリオ" panose="020B0604030504040204" pitchFamily="50" charset="-128"/>
              </a:rPr>
              <a:t>P23</a:t>
            </a:r>
            <a:r>
              <a:rPr kumimoji="1" lang="ja-JP" altLang="en-US" sz="1600" dirty="0">
                <a:latin typeface="メイリオ" panose="020B0604030504040204" pitchFamily="50" charset="-128"/>
                <a:ea typeface="メイリオ" panose="020B0604030504040204" pitchFamily="50" charset="-128"/>
              </a:rPr>
              <a:t>～</a:t>
            </a:r>
            <a:r>
              <a:rPr kumimoji="1" lang="en-US" altLang="ja-JP" sz="1600" dirty="0">
                <a:latin typeface="メイリオ" panose="020B0604030504040204" pitchFamily="50" charset="-128"/>
                <a:ea typeface="メイリオ" panose="020B0604030504040204" pitchFamily="50" charset="-128"/>
              </a:rPr>
              <a:t>39	『PCA Hub </a:t>
            </a:r>
            <a:r>
              <a:rPr kumimoji="1" lang="ja-JP" altLang="en-US" sz="1600" dirty="0">
                <a:latin typeface="メイリオ" panose="020B0604030504040204" pitchFamily="50" charset="-128"/>
                <a:ea typeface="メイリオ" panose="020B0604030504040204" pitchFamily="50" charset="-128"/>
              </a:rPr>
              <a:t>年末調整</a:t>
            </a:r>
            <a:r>
              <a:rPr kumimoji="1" lang="en-US" altLang="ja-JP" sz="1600" dirty="0">
                <a:latin typeface="メイリオ" panose="020B0604030504040204" pitchFamily="50" charset="-128"/>
                <a:ea typeface="メイリオ" panose="020B0604030504040204" pitchFamily="50" charset="-128"/>
              </a:rPr>
              <a:t>』</a:t>
            </a:r>
            <a:r>
              <a:rPr kumimoji="1" lang="ja-JP" altLang="en-US" sz="1600" dirty="0">
                <a:latin typeface="メイリオ" panose="020B0604030504040204" pitchFamily="50" charset="-128"/>
                <a:ea typeface="メイリオ" panose="020B0604030504040204" pitchFamily="50" charset="-128"/>
              </a:rPr>
              <a:t>で年末調整を行う方法</a:t>
            </a:r>
          </a:p>
          <a:p>
            <a:pPr>
              <a:lnSpc>
                <a:spcPct val="120000"/>
              </a:lnSpc>
            </a:pPr>
            <a:endParaRPr kumimoji="1" lang="en-US" altLang="ja-JP" sz="1600" dirty="0">
              <a:latin typeface="メイリオ" panose="020B0604030504040204" pitchFamily="50" charset="-128"/>
              <a:ea typeface="メイリオ" panose="020B0604030504040204" pitchFamily="50" charset="-128"/>
            </a:endParaRPr>
          </a:p>
          <a:p>
            <a:pPr>
              <a:lnSpc>
                <a:spcPct val="120000"/>
              </a:lnSpc>
            </a:pPr>
            <a:r>
              <a:rPr lang="en-US" altLang="ja-JP" sz="1600" dirty="0">
                <a:solidFill>
                  <a:schemeClr val="tx1"/>
                </a:solidFill>
                <a:latin typeface="メイリオ" panose="020B0604030504040204" pitchFamily="50" charset="-128"/>
                <a:ea typeface="メイリオ" panose="020B0604030504040204" pitchFamily="50" charset="-128"/>
              </a:rPr>
              <a:t>P40</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42	</a:t>
            </a:r>
            <a:r>
              <a:rPr lang="ja-JP" altLang="en-US" sz="1600" dirty="0">
                <a:latin typeface="メイリオ" panose="020B0604030504040204" pitchFamily="50" charset="-128"/>
                <a:ea typeface="メイリオ" panose="020B0604030504040204" pitchFamily="50" charset="-128"/>
              </a:rPr>
              <a:t>パスキー認証を利用したログイン</a:t>
            </a:r>
            <a:r>
              <a:rPr kumimoji="1" lang="ja-JP" altLang="en-US" sz="1600" dirty="0">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Q</a:t>
            </a:r>
            <a:r>
              <a:rPr lang="ja-JP" altLang="en-US" sz="1600" dirty="0">
                <a:solidFill>
                  <a:schemeClr val="tx1"/>
                </a:solidFill>
                <a:latin typeface="メイリオ" panose="020B0604030504040204" pitchFamily="50" charset="-128"/>
                <a:ea typeface="メイリオ" panose="020B0604030504040204" pitchFamily="50" charset="-128"/>
              </a:rPr>
              <a:t>＆</a:t>
            </a:r>
            <a:r>
              <a:rPr lang="en-US" altLang="ja-JP" sz="1600" dirty="0">
                <a:solidFill>
                  <a:schemeClr val="tx1"/>
                </a:solidFill>
                <a:latin typeface="メイリオ" panose="020B0604030504040204" pitchFamily="50" charset="-128"/>
                <a:ea typeface="メイリオ" panose="020B0604030504040204" pitchFamily="50" charset="-128"/>
              </a:rPr>
              <a:t>A</a:t>
            </a:r>
            <a:endParaRPr kumimoji="1" lang="en-US" altLang="ja-JP" sz="1600" dirty="0">
              <a:latin typeface="メイリオ" panose="020B0604030504040204" pitchFamily="50" charset="-128"/>
              <a:ea typeface="メイリオ" panose="020B0604030504040204" pitchFamily="50" charset="-128"/>
            </a:endParaRPr>
          </a:p>
          <a:p>
            <a:pPr>
              <a:lnSpc>
                <a:spcPct val="120000"/>
              </a:lnSpc>
            </a:pPr>
            <a:endParaRPr kumimoji="1" lang="en-US" altLang="ja-JP" sz="1600" dirty="0">
              <a:latin typeface="メイリオ" panose="020B0604030504040204" pitchFamily="50" charset="-128"/>
              <a:ea typeface="メイリオ" panose="020B0604030504040204" pitchFamily="50" charset="-128"/>
            </a:endParaRPr>
          </a:p>
          <a:p>
            <a:pPr>
              <a:lnSpc>
                <a:spcPct val="120000"/>
              </a:lnSpc>
            </a:pPr>
            <a:endParaRPr kumimoji="1" lang="en-US" altLang="ja-JP" sz="1600" dirty="0">
              <a:solidFill>
                <a:srgbClr val="FF0000"/>
              </a:solidFill>
              <a:latin typeface="メイリオ" panose="020B0604030504040204" pitchFamily="50" charset="-128"/>
              <a:ea typeface="メイリオ" panose="020B0604030504040204" pitchFamily="50" charset="-128"/>
            </a:endParaRPr>
          </a:p>
          <a:p>
            <a:pPr>
              <a:lnSpc>
                <a:spcPct val="120000"/>
              </a:lnSpc>
            </a:pPr>
            <a:r>
              <a:rPr lang="en-US" altLang="ja-JP" sz="1600" b="1" dirty="0">
                <a:solidFill>
                  <a:srgbClr val="FF0000"/>
                </a:solidFill>
                <a:latin typeface="メイリオ" panose="020B0604030504040204" pitchFamily="50" charset="-128"/>
                <a:ea typeface="メイリオ" panose="020B0604030504040204" pitchFamily="50" charset="-128"/>
              </a:rPr>
              <a:t>※ P3</a:t>
            </a:r>
            <a:r>
              <a:rPr lang="ja-JP" altLang="en-US" sz="1600" b="1" dirty="0">
                <a:solidFill>
                  <a:srgbClr val="FF0000"/>
                </a:solidFill>
                <a:latin typeface="メイリオ" panose="020B0604030504040204" pitchFamily="50" charset="-128"/>
                <a:ea typeface="メイリオ" panose="020B0604030504040204" pitchFamily="50" charset="-128"/>
              </a:rPr>
              <a:t>～</a:t>
            </a:r>
            <a:r>
              <a:rPr lang="en-US" altLang="ja-JP" sz="1600" b="1" dirty="0">
                <a:solidFill>
                  <a:srgbClr val="FF0000"/>
                </a:solidFill>
                <a:latin typeface="メイリオ" panose="020B0604030504040204" pitchFamily="50" charset="-128"/>
                <a:ea typeface="メイリオ" panose="020B0604030504040204" pitchFamily="50" charset="-128"/>
              </a:rPr>
              <a:t>6</a:t>
            </a:r>
            <a:r>
              <a:rPr lang="ja-JP" altLang="en-US" sz="1600" b="1" dirty="0">
                <a:solidFill>
                  <a:srgbClr val="FF0000"/>
                </a:solidFill>
                <a:latin typeface="メイリオ" panose="020B0604030504040204" pitchFamily="50" charset="-128"/>
                <a:ea typeface="メイリオ" panose="020B0604030504040204" pitchFamily="50" charset="-128"/>
              </a:rPr>
              <a:t>と</a:t>
            </a:r>
            <a:r>
              <a:rPr lang="en-US" altLang="ja-JP" sz="1600" b="1" dirty="0">
                <a:solidFill>
                  <a:srgbClr val="FF0000"/>
                </a:solidFill>
                <a:latin typeface="メイリオ" panose="020B0604030504040204" pitchFamily="50" charset="-128"/>
                <a:ea typeface="メイリオ" panose="020B0604030504040204" pitchFamily="50" charset="-128"/>
              </a:rPr>
              <a:t>P7</a:t>
            </a:r>
            <a:r>
              <a:rPr lang="ja-JP" altLang="en-US" sz="1600" b="1" dirty="0">
                <a:solidFill>
                  <a:srgbClr val="FF0000"/>
                </a:solidFill>
                <a:latin typeface="メイリオ" panose="020B0604030504040204" pitchFamily="50" charset="-128"/>
                <a:ea typeface="メイリオ" panose="020B0604030504040204" pitchFamily="50" charset="-128"/>
              </a:rPr>
              <a:t>～</a:t>
            </a:r>
            <a:r>
              <a:rPr lang="en-US" altLang="ja-JP" sz="1600" b="1" dirty="0">
                <a:solidFill>
                  <a:srgbClr val="FF0000"/>
                </a:solidFill>
                <a:latin typeface="メイリオ" panose="020B0604030504040204" pitchFamily="50" charset="-128"/>
                <a:ea typeface="メイリオ" panose="020B0604030504040204" pitchFamily="50" charset="-128"/>
              </a:rPr>
              <a:t>13</a:t>
            </a:r>
            <a:r>
              <a:rPr lang="ja-JP" altLang="en-US" sz="1600" b="1" dirty="0">
                <a:solidFill>
                  <a:srgbClr val="FF0000"/>
                </a:solidFill>
                <a:latin typeface="メイリオ" panose="020B0604030504040204" pitchFamily="50" charset="-128"/>
                <a:ea typeface="メイリオ" panose="020B0604030504040204" pitchFamily="50" charset="-128"/>
              </a:rPr>
              <a:t>については、</a:t>
            </a:r>
            <a:r>
              <a:rPr lang="ja-JP" altLang="en-US" sz="1600" b="1" dirty="0">
                <a:solidFill>
                  <a:srgbClr val="FF0000"/>
                </a:solidFill>
                <a:latin typeface="メイリオ" panose="020B0604030504040204" pitchFamily="50" charset="-128"/>
                <a:ea typeface="メイリオ" panose="020B0604030504040204" pitchFamily="50" charset="-128"/>
                <a:cs typeface="Segoe UI"/>
              </a:rPr>
              <a:t>ご利用頂く登録方法に合わせて不要な部分を削除してください。</a:t>
            </a:r>
            <a:endParaRPr lang="en-US" altLang="ja-JP" sz="1600" b="1" dirty="0">
              <a:solidFill>
                <a:srgbClr val="FF0000"/>
              </a:solidFill>
              <a:latin typeface="メイリオ" panose="020B0604030504040204" pitchFamily="50" charset="-128"/>
              <a:ea typeface="メイリオ" panose="020B0604030504040204" pitchFamily="50" charset="-128"/>
            </a:endParaRPr>
          </a:p>
          <a:p>
            <a:pPr>
              <a:lnSpc>
                <a:spcPct val="120000"/>
              </a:lnSpc>
            </a:pPr>
            <a:endParaRPr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015DFC31-8F93-B5F3-4D05-F9B7C9A35199}"/>
              </a:ext>
            </a:extLst>
          </p:cNvPr>
          <p:cNvSpPr txBox="1">
            <a:spLocks/>
          </p:cNvSpPr>
          <p:nvPr/>
        </p:nvSpPr>
        <p:spPr>
          <a:xfrm>
            <a:off x="533996" y="384897"/>
            <a:ext cx="10972800" cy="63408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latin typeface="メイリオ" panose="020B0604030504040204" pitchFamily="50" charset="-128"/>
                <a:ea typeface="メイリオ" panose="020B0604030504040204" pitchFamily="50" charset="-128"/>
              </a:rPr>
              <a:t>目次</a:t>
            </a:r>
          </a:p>
        </p:txBody>
      </p:sp>
    </p:spTree>
    <p:extLst>
      <p:ext uri="{BB962C8B-B14F-4D97-AF65-F5344CB8AC3E}">
        <p14:creationId xmlns:p14="http://schemas.microsoft.com/office/powerpoint/2010/main" val="3147837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8DE01AFB-559C-49C2-AF83-836728682562}" type="slidenum">
              <a:rPr kumimoji="1" lang="ja-JP" altLang="en-US" smtClean="0"/>
              <a:t>3</a:t>
            </a:fld>
            <a:endParaRPr kumimoji="1" lang="ja-JP" altLang="en-US"/>
          </a:p>
        </p:txBody>
      </p:sp>
      <p:sp>
        <p:nvSpPr>
          <p:cNvPr id="3" name="タイトル 1">
            <a:extLst>
              <a:ext uri="{FF2B5EF4-FFF2-40B4-BE49-F238E27FC236}">
                <a16:creationId xmlns:a16="http://schemas.microsoft.com/office/drawing/2014/main" id="{D920894A-F1A3-40A3-A034-8234C01A318A}"/>
              </a:ext>
            </a:extLst>
          </p:cNvPr>
          <p:cNvSpPr txBox="1">
            <a:spLocks/>
          </p:cNvSpPr>
          <p:nvPr/>
        </p:nvSpPr>
        <p:spPr>
          <a:xfrm>
            <a:off x="771555" y="2427834"/>
            <a:ext cx="9446236"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へのアカウント登録方法</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34145B3E-F98B-96E0-3EEF-2BB2E233AE96}"/>
              </a:ext>
            </a:extLst>
          </p:cNvPr>
          <p:cNvSpPr txBox="1">
            <a:spLocks/>
          </p:cNvSpPr>
          <p:nvPr/>
        </p:nvSpPr>
        <p:spPr>
          <a:xfrm>
            <a:off x="1037336" y="3592576"/>
            <a:ext cx="11658004" cy="2101641"/>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lvl="0">
              <a:defRPr/>
            </a:pPr>
            <a:r>
              <a:rPr kumimoji="1" lang="ja-JP" altLang="en-US" sz="1800" dirty="0">
                <a:solidFill>
                  <a:schemeClr val="tx1"/>
                </a:solidFill>
                <a:latin typeface="メイリオ" panose="020B0604030504040204" pitchFamily="50" charset="-128"/>
                <a:ea typeface="メイリオ" panose="020B0604030504040204" pitchFamily="50" charset="-128"/>
              </a:rPr>
              <a:t>「アカウント設定リクエストメール」からアカウント設定を行う手順です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ja-JP" altLang="en-US" sz="18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97878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3" name="テキスト プレースホルダー 2"/>
          <p:cNvSpPr>
            <a:spLocks noGrp="1"/>
          </p:cNvSpPr>
          <p:nvPr>
            <p:ph type="body" idx="1"/>
          </p:nvPr>
        </p:nvSpPr>
        <p:spPr>
          <a:xfrm>
            <a:off x="402150" y="863187"/>
            <a:ext cx="11789849" cy="429133"/>
          </a:xfrm>
        </p:spPr>
        <p:txBody>
          <a:bodyPr>
            <a:normAutofit lnSpcReduction="10000"/>
          </a:bodyPr>
          <a:lstStyle/>
          <a:p>
            <a:pPr marL="50800" indent="0">
              <a:buNone/>
            </a:pPr>
            <a:r>
              <a:rPr kumimoji="1" lang="ja-JP" altLang="en-US" sz="1800" dirty="0">
                <a:solidFill>
                  <a:schemeClr val="tx1"/>
                </a:solidFill>
              </a:rPr>
              <a:t>「アカウント設定リクエストメール」が届いたら、以下の操作をします。</a:t>
            </a:r>
            <a:endParaRPr kumimoji="1" lang="en-US" altLang="ja-JP" sz="1800" dirty="0">
              <a:solidFill>
                <a:schemeClr val="tx1"/>
              </a:solidFill>
            </a:endParaRPr>
          </a:p>
        </p:txBody>
      </p:sp>
      <p:sp>
        <p:nvSpPr>
          <p:cNvPr id="5" name="スライド番号プレースホルダー 4"/>
          <p:cNvSpPr>
            <a:spLocks noGrp="1"/>
          </p:cNvSpPr>
          <p:nvPr>
            <p:ph type="sldNum" idx="12"/>
          </p:nvPr>
        </p:nvSpPr>
        <p:spPr>
          <a:xfrm>
            <a:off x="10810198" y="6732064"/>
            <a:ext cx="1187168" cy="131375"/>
          </a:xfrm>
        </p:spPr>
        <p:txBody>
          <a:bodyPr/>
          <a:lstStyle/>
          <a:p>
            <a:fld id="{00000000-1234-1234-1234-123412341234}" type="slidenum">
              <a:rPr lang="en-US" altLang="ja-JP" smtClean="0"/>
              <a:pPr/>
              <a:t>4</a:t>
            </a:fld>
            <a:endParaRPr lang="ja-JP" altLang="en-US"/>
          </a:p>
        </p:txBody>
      </p:sp>
      <p:pic>
        <p:nvPicPr>
          <p:cNvPr id="1028" name="Picture 4" descr="アカウント設定操作要求画面">
            <a:extLst>
              <a:ext uri="{FF2B5EF4-FFF2-40B4-BE49-F238E27FC236}">
                <a16:creationId xmlns:a16="http://schemas.microsoft.com/office/drawing/2014/main" id="{5E7BEA90-A532-A378-FD08-1CBA5628AB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992" y="2195814"/>
            <a:ext cx="4971990" cy="2050062"/>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001122BA-DBA1-3DD6-2745-5B463FF3DCD7}"/>
              </a:ext>
            </a:extLst>
          </p:cNvPr>
          <p:cNvPicPr>
            <a:picLocks noChangeAspect="1"/>
          </p:cNvPicPr>
          <p:nvPr/>
        </p:nvPicPr>
        <p:blipFill>
          <a:blip r:embed="rId4"/>
          <a:stretch>
            <a:fillRect/>
          </a:stretch>
        </p:blipFill>
        <p:spPr>
          <a:xfrm>
            <a:off x="337420" y="2090917"/>
            <a:ext cx="5567781" cy="2943884"/>
          </a:xfrm>
          <a:prstGeom prst="rect">
            <a:avLst/>
          </a:prstGeom>
        </p:spPr>
      </p:pic>
      <p:sp>
        <p:nvSpPr>
          <p:cNvPr id="15" name="テキスト プレースホルダー 3">
            <a:extLst>
              <a:ext uri="{FF2B5EF4-FFF2-40B4-BE49-F238E27FC236}">
                <a16:creationId xmlns:a16="http://schemas.microsoft.com/office/drawing/2014/main" id="{7FF5F879-BBC3-96D2-CE7E-49CE7D68C7B5}"/>
              </a:ext>
            </a:extLst>
          </p:cNvPr>
          <p:cNvSpPr txBox="1">
            <a:spLocks/>
          </p:cNvSpPr>
          <p:nvPr/>
        </p:nvSpPr>
        <p:spPr>
          <a:xfrm>
            <a:off x="204909" y="1335103"/>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①アカウント設定リクエスト</a:t>
            </a:r>
            <a:endParaRPr kumimoji="1" lang="en-US" altLang="ja-JP" dirty="0">
              <a:latin typeface="メイリオ" panose="020B0604030504040204" pitchFamily="50" charset="-128"/>
              <a:ea typeface="メイリオ" panose="020B0604030504040204" pitchFamily="50" charset="-128"/>
            </a:endParaRPr>
          </a:p>
          <a:p>
            <a:pPr marL="0" indent="0">
              <a:buNone/>
            </a:pPr>
            <a:r>
              <a:rPr kumimoji="1" lang="ja-JP" altLang="en-US" dirty="0">
                <a:latin typeface="メイリオ" panose="020B0604030504040204" pitchFamily="50" charset="-128"/>
                <a:ea typeface="メイリオ" panose="020B0604030504040204" pitchFamily="50" charset="-128"/>
              </a:rPr>
              <a:t>メール本文の［</a:t>
            </a:r>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アカウントを設定します］をクリックします。</a:t>
            </a:r>
            <a:endParaRPr kumimoji="1" lang="en-US" altLang="ja-JP" dirty="0">
              <a:latin typeface="メイリオ" panose="020B0604030504040204" pitchFamily="50" charset="-128"/>
              <a:ea typeface="メイリオ" panose="020B0604030504040204" pitchFamily="50" charset="-128"/>
            </a:endParaRPr>
          </a:p>
          <a:p>
            <a:pPr marL="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リンクの有効期限が切れた場合は、管理者に再送をご依頼ください。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600" dirty="0">
              <a:latin typeface="メイリオ" panose="020B0604030504040204" pitchFamily="50" charset="-128"/>
              <a:ea typeface="メイリオ" panose="020B0604030504040204" pitchFamily="50" charset="-128"/>
            </a:endParaRPr>
          </a:p>
        </p:txBody>
      </p:sp>
      <p:sp>
        <p:nvSpPr>
          <p:cNvPr id="18" name="テキスト プレースホルダー 3">
            <a:extLst>
              <a:ext uri="{FF2B5EF4-FFF2-40B4-BE49-F238E27FC236}">
                <a16:creationId xmlns:a16="http://schemas.microsoft.com/office/drawing/2014/main" id="{39BE1770-A2BA-42F1-1CC0-0EF87ABCDD9B}"/>
              </a:ext>
            </a:extLst>
          </p:cNvPr>
          <p:cNvSpPr txBox="1">
            <a:spLocks/>
          </p:cNvSpPr>
          <p:nvPr/>
        </p:nvSpPr>
        <p:spPr>
          <a:xfrm>
            <a:off x="6265901" y="1343824"/>
            <a:ext cx="6092165" cy="99322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②アカウント設定の開始</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アカウント設定の操作画面が表示されるので、［このリンクをクリックして実行する］をクリックします。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dirty="0">
              <a:latin typeface="メイリオ" panose="020B0604030504040204" pitchFamily="50" charset="-128"/>
              <a:ea typeface="メイリオ" panose="020B0604030504040204" pitchFamily="50" charset="-128"/>
            </a:endParaRPr>
          </a:p>
        </p:txBody>
      </p:sp>
      <p:sp>
        <p:nvSpPr>
          <p:cNvPr id="4" name="テキスト プレースホルダー 3">
            <a:extLst>
              <a:ext uri="{FF2B5EF4-FFF2-40B4-BE49-F238E27FC236}">
                <a16:creationId xmlns:a16="http://schemas.microsoft.com/office/drawing/2014/main" id="{B03BA4A0-6517-9805-90EA-44B6887FF7B7}"/>
              </a:ext>
            </a:extLst>
          </p:cNvPr>
          <p:cNvSpPr txBox="1">
            <a:spLocks/>
          </p:cNvSpPr>
          <p:nvPr/>
        </p:nvSpPr>
        <p:spPr>
          <a:xfrm>
            <a:off x="306248" y="5152282"/>
            <a:ext cx="5959653"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すでに他のテナントに所属しており、アカウントをお持ちの場合は「組織参加確認リクエストメール」が届きます。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メール本文の［新しい組織へ参加します］をクリックし、「組織参加完了」と表示されたら操作は完了です。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a:t>
            </a:r>
            <a:r>
              <a:rPr lang="en-US" altLang="ja-JP" dirty="0">
                <a:solidFill>
                  <a:schemeClr val="tx1"/>
                </a:solidFill>
                <a:latin typeface="メイリオ" panose="020B0604030504040204" pitchFamily="50" charset="-128"/>
                <a:ea typeface="メイリオ" panose="020B0604030504040204" pitchFamily="50" charset="-128"/>
              </a:rPr>
              <a:t>PCA</a:t>
            </a:r>
            <a:r>
              <a:rPr lang="ja-JP" altLang="en-US" dirty="0">
                <a:solidFill>
                  <a:schemeClr val="tx1"/>
                </a:solidFill>
                <a:latin typeface="メイリオ" panose="020B0604030504040204" pitchFamily="50" charset="-128"/>
                <a:ea typeface="メイリオ" panose="020B0604030504040204" pitchFamily="50" charset="-128"/>
              </a:rPr>
              <a:t>サービスへ戻る］をクリックするとログイン画面に進むので、</a:t>
            </a:r>
            <a:endParaRPr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続きは</a:t>
            </a:r>
            <a:r>
              <a:rPr lang="en-US" altLang="ja-JP" dirty="0">
                <a:solidFill>
                  <a:schemeClr val="tx1"/>
                </a:solidFill>
                <a:latin typeface="メイリオ" panose="020B0604030504040204" pitchFamily="50" charset="-128"/>
                <a:ea typeface="メイリオ" panose="020B0604030504040204" pitchFamily="50" charset="-128"/>
              </a:rPr>
              <a:t>P15-</a:t>
            </a:r>
            <a:r>
              <a:rPr lang="ja-JP" altLang="en-US" dirty="0">
                <a:solidFill>
                  <a:schemeClr val="tx1"/>
                </a:solidFill>
                <a:latin typeface="メイリオ" panose="020B0604030504040204" pitchFamily="50" charset="-128"/>
                <a:ea typeface="メイリオ" panose="020B0604030504040204" pitchFamily="50" charset="-128"/>
              </a:rPr>
              <a:t>②をご覧ください。</a:t>
            </a:r>
            <a:endParaRPr lang="en-US" altLang="ja-JP"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15275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449CA-2DD9-6DFE-9127-3F77900A735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3957D2D-9A0F-7080-0B4E-A73E6FF09EBA}"/>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F91860D3-8079-BB8F-D54C-F9AA3008A54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5</a:t>
            </a:fld>
            <a:endParaRPr lang="ja-JP" altLang="en-US"/>
          </a:p>
        </p:txBody>
      </p:sp>
      <p:sp>
        <p:nvSpPr>
          <p:cNvPr id="14" name="テキスト ボックス 13">
            <a:extLst>
              <a:ext uri="{FF2B5EF4-FFF2-40B4-BE49-F238E27FC236}">
                <a16:creationId xmlns:a16="http://schemas.microsoft.com/office/drawing/2014/main" id="{B31F577D-B671-6618-B1BC-2F2B086A3E16}"/>
              </a:ext>
            </a:extLst>
          </p:cNvPr>
          <p:cNvSpPr txBox="1"/>
          <p:nvPr/>
        </p:nvSpPr>
        <p:spPr>
          <a:xfrm>
            <a:off x="6279730" y="5603346"/>
            <a:ext cx="5431252" cy="738664"/>
          </a:xfrm>
          <a:prstGeom prst="rect">
            <a:avLst/>
          </a:prstGeom>
          <a:solidFill>
            <a:schemeClr val="lt1"/>
          </a:solidFill>
          <a:ln>
            <a:solidFill>
              <a:schemeClr val="tx1"/>
            </a:solidFill>
          </a:ln>
        </p:spPr>
        <p:txBody>
          <a:bodyPr wrap="square">
            <a:spAutoFit/>
          </a:bodyPr>
          <a:lstStyle/>
          <a:p>
            <a:r>
              <a:rPr lang="ja-JP" altLang="en-US" b="0" i="0" dirty="0">
                <a:solidFill>
                  <a:srgbClr val="1A1A1A"/>
                </a:solidFill>
                <a:effectLst/>
                <a:latin typeface="メイリオ" panose="020B0604030504040204" pitchFamily="50" charset="-128"/>
                <a:ea typeface="メイリオ" panose="020B0604030504040204" pitchFamily="50" charset="-128"/>
              </a:rPr>
              <a:t>パスワード設定の詳細については下記のページをご覧ください。</a:t>
            </a:r>
            <a:endParaRPr lang="en-US" altLang="ja-JP" b="0" i="0" dirty="0">
              <a:solidFill>
                <a:srgbClr val="1A1A1A"/>
              </a:solidFill>
              <a:effectLst/>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hlinkClick r:id="rId3"/>
              </a:rPr>
              <a:t>https://pca.jp/area_support/manual/pcaid/01_introduction/introduction_07.html</a:t>
            </a:r>
            <a:endParaRPr lang="en-US" altLang="ja-JP" dirty="0">
              <a:latin typeface="メイリオ" panose="020B0604030504040204" pitchFamily="50" charset="-128"/>
              <a:ea typeface="メイリオ" panose="020B0604030504040204" pitchFamily="50" charset="-128"/>
            </a:endParaRPr>
          </a:p>
        </p:txBody>
      </p:sp>
      <p:sp>
        <p:nvSpPr>
          <p:cNvPr id="20" name="テキスト プレースホルダー 3">
            <a:extLst>
              <a:ext uri="{FF2B5EF4-FFF2-40B4-BE49-F238E27FC236}">
                <a16:creationId xmlns:a16="http://schemas.microsoft.com/office/drawing/2014/main" id="{21496683-45F7-9942-554A-36E19991864F}"/>
              </a:ext>
            </a:extLst>
          </p:cNvPr>
          <p:cNvSpPr txBox="1">
            <a:spLocks/>
          </p:cNvSpPr>
          <p:nvPr/>
        </p:nvSpPr>
        <p:spPr>
          <a:xfrm>
            <a:off x="366693" y="916844"/>
            <a:ext cx="5913038"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③利用規約、およびプライバシーポリシーの内容を確認</a:t>
            </a:r>
            <a:r>
              <a:rPr kumimoji="1" lang="ja-JP" altLang="en-US" dirty="0">
                <a:solidFill>
                  <a:schemeClr val="tx1"/>
                </a:solidFill>
                <a:latin typeface="メイリオ" panose="020B0604030504040204" pitchFamily="50" charset="-128"/>
                <a:ea typeface="メイリオ" panose="020B0604030504040204" pitchFamily="50" charset="-128"/>
              </a:rPr>
              <a:t>し</a:t>
            </a:r>
            <a:r>
              <a:rPr kumimoji="1" lang="ja-JP" altLang="en-US" dirty="0">
                <a:latin typeface="メイリオ" panose="020B0604030504040204" pitchFamily="50" charset="-128"/>
                <a:ea typeface="メイリオ" panose="020B0604030504040204" pitchFamily="50" charset="-128"/>
              </a:rPr>
              <a:t>、それぞれにチェックを入れて［同意する］をクリックします。</a:t>
            </a:r>
            <a:endParaRPr kumimoji="1" lang="en-US" altLang="ja-JP" dirty="0">
              <a:latin typeface="メイリオ" panose="020B0604030504040204" pitchFamily="50" charset="-128"/>
              <a:ea typeface="メイリオ" panose="020B0604030504040204" pitchFamily="50" charset="-128"/>
            </a:endParaRPr>
          </a:p>
        </p:txBody>
      </p:sp>
      <p:sp>
        <p:nvSpPr>
          <p:cNvPr id="23" name="テキスト プレースホルダー 3">
            <a:extLst>
              <a:ext uri="{FF2B5EF4-FFF2-40B4-BE49-F238E27FC236}">
                <a16:creationId xmlns:a16="http://schemas.microsoft.com/office/drawing/2014/main" id="{5F3A15E0-AB03-3DFF-0CEC-849ACB576F1C}"/>
              </a:ext>
            </a:extLst>
          </p:cNvPr>
          <p:cNvSpPr txBox="1">
            <a:spLocks/>
          </p:cNvSpPr>
          <p:nvPr/>
        </p:nvSpPr>
        <p:spPr>
          <a:xfrm>
            <a:off x="6279730" y="898047"/>
            <a:ext cx="6092165" cy="751936"/>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④パスワード設定</a:t>
            </a:r>
            <a:endParaRPr kumimoji="1" lang="en-US" altLang="ja-JP" dirty="0">
              <a:latin typeface="メイリオ" panose="020B0604030504040204" pitchFamily="50" charset="-128"/>
              <a:ea typeface="メイリオ" panose="020B0604030504040204" pitchFamily="50" charset="-128"/>
            </a:endParaRPr>
          </a:p>
          <a:p>
            <a:pPr marL="50800" indent="0">
              <a:buNone/>
            </a:pPr>
            <a:r>
              <a:rPr kumimoji="1" lang="ja-JP" altLang="en-US" dirty="0">
                <a:latin typeface="メイリオ" panose="020B0604030504040204" pitchFamily="50" charset="-128"/>
                <a:ea typeface="メイリオ" panose="020B0604030504040204" pitchFamily="50" charset="-128"/>
              </a:rPr>
              <a:t>独自のパスワードを設定し、［パスワードを設定する］をクリックします。</a:t>
            </a:r>
            <a:r>
              <a:rPr kumimoji="1" lang="en-US" altLang="ja-JP" dirty="0">
                <a:solidFill>
                  <a:srgbClr val="FF0000"/>
                </a:solidFill>
                <a:latin typeface="メイリオ" panose="020B0604030504040204" pitchFamily="50" charset="-128"/>
                <a:ea typeface="メイリオ" panose="020B0604030504040204" pitchFamily="50" charset="-128"/>
              </a:rPr>
              <a:t> </a:t>
            </a: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パスワードは</a:t>
            </a:r>
            <a:r>
              <a:rPr kumimoji="1" lang="en-US" altLang="ja-JP" dirty="0">
                <a:solidFill>
                  <a:schemeClr val="tx1"/>
                </a:solidFill>
                <a:latin typeface="メイリオ" panose="020B0604030504040204" pitchFamily="50" charset="-128"/>
                <a:ea typeface="メイリオ" panose="020B0604030504040204" pitchFamily="50" charset="-128"/>
              </a:rPr>
              <a:t>12</a:t>
            </a:r>
            <a:r>
              <a:rPr kumimoji="1" lang="ja-JP" altLang="en-US" dirty="0">
                <a:solidFill>
                  <a:schemeClr val="tx1"/>
                </a:solidFill>
                <a:latin typeface="メイリオ" panose="020B0604030504040204" pitchFamily="50" charset="-128"/>
                <a:ea typeface="メイリオ" panose="020B0604030504040204" pitchFamily="50" charset="-128"/>
              </a:rPr>
              <a:t>桁以上です。</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6D3C2781-F2BE-95A0-D003-7234206F3952}"/>
              </a:ext>
            </a:extLst>
          </p:cNvPr>
          <p:cNvPicPr>
            <a:picLocks noChangeAspect="1"/>
          </p:cNvPicPr>
          <p:nvPr/>
        </p:nvPicPr>
        <p:blipFill>
          <a:blip r:embed="rId4"/>
          <a:srcRect l="30756" t="36610" r="30682" b="38353"/>
          <a:stretch>
            <a:fillRect/>
          </a:stretch>
        </p:blipFill>
        <p:spPr>
          <a:xfrm>
            <a:off x="821057" y="2439983"/>
            <a:ext cx="4503270" cy="1978033"/>
          </a:xfrm>
          <a:prstGeom prst="rect">
            <a:avLst/>
          </a:prstGeom>
        </p:spPr>
      </p:pic>
      <p:sp>
        <p:nvSpPr>
          <p:cNvPr id="26" name="正方形/長方形 25">
            <a:extLst>
              <a:ext uri="{FF2B5EF4-FFF2-40B4-BE49-F238E27FC236}">
                <a16:creationId xmlns:a16="http://schemas.microsoft.com/office/drawing/2014/main" id="{7E274477-9736-53CF-BCE7-BF50D92B9ADD}"/>
              </a:ext>
            </a:extLst>
          </p:cNvPr>
          <p:cNvSpPr/>
          <p:nvPr/>
        </p:nvSpPr>
        <p:spPr>
          <a:xfrm>
            <a:off x="2505128" y="3770289"/>
            <a:ext cx="1148662" cy="40989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Picture 2">
            <a:extLst>
              <a:ext uri="{FF2B5EF4-FFF2-40B4-BE49-F238E27FC236}">
                <a16:creationId xmlns:a16="http://schemas.microsoft.com/office/drawing/2014/main" id="{F0E3961C-D385-2E30-7203-A26477B7E2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6207" y="5560053"/>
            <a:ext cx="833523" cy="833523"/>
          </a:xfrm>
          <a:prstGeom prst="rect">
            <a:avLst/>
          </a:prstGeom>
          <a:noFill/>
          <a:extLst>
            <a:ext uri="{909E8E84-426E-40DD-AFC4-6F175D3DCCD1}">
              <a14:hiddenFill xmlns:a14="http://schemas.microsoft.com/office/drawing/2010/main">
                <a:solidFill>
                  <a:srgbClr val="FFFFFF"/>
                </a:solidFill>
              </a14:hiddenFill>
            </a:ext>
          </a:extLst>
        </p:spPr>
      </p:pic>
      <p:pic>
        <p:nvPicPr>
          <p:cNvPr id="4" name="図 3">
            <a:extLst>
              <a:ext uri="{FF2B5EF4-FFF2-40B4-BE49-F238E27FC236}">
                <a16:creationId xmlns:a16="http://schemas.microsoft.com/office/drawing/2014/main" id="{3A307546-1196-621F-5471-8F00AAC12C5C}"/>
              </a:ext>
            </a:extLst>
          </p:cNvPr>
          <p:cNvPicPr>
            <a:picLocks noChangeAspect="1"/>
          </p:cNvPicPr>
          <p:nvPr/>
        </p:nvPicPr>
        <p:blipFill>
          <a:blip r:embed="rId6"/>
          <a:stretch>
            <a:fillRect/>
          </a:stretch>
        </p:blipFill>
        <p:spPr>
          <a:xfrm>
            <a:off x="7481976" y="1626830"/>
            <a:ext cx="3410438" cy="3866379"/>
          </a:xfrm>
          <a:prstGeom prst="rect">
            <a:avLst/>
          </a:prstGeom>
        </p:spPr>
      </p:pic>
      <p:sp>
        <p:nvSpPr>
          <p:cNvPr id="7" name="正方形/長方形 6">
            <a:extLst>
              <a:ext uri="{FF2B5EF4-FFF2-40B4-BE49-F238E27FC236}">
                <a16:creationId xmlns:a16="http://schemas.microsoft.com/office/drawing/2014/main" id="{65F16517-AF2E-DE6A-116B-A75684D5625B}"/>
              </a:ext>
            </a:extLst>
          </p:cNvPr>
          <p:cNvSpPr/>
          <p:nvPr/>
        </p:nvSpPr>
        <p:spPr>
          <a:xfrm>
            <a:off x="7711848" y="4831328"/>
            <a:ext cx="2949452" cy="30337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35965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A2F22-E1DB-57FA-A8AD-32B25109780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DB641E0-CEA2-CC3D-850E-9394CCB33695}"/>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B22B58F9-3C23-8339-9A79-D2B0AC6FF6EF}"/>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6</a:t>
            </a:fld>
            <a:endParaRPr lang="ja-JP" altLang="en-US"/>
          </a:p>
        </p:txBody>
      </p:sp>
      <p:pic>
        <p:nvPicPr>
          <p:cNvPr id="14" name="Picture 3" descr="組織の選択（アカウント設定）">
            <a:extLst>
              <a:ext uri="{FF2B5EF4-FFF2-40B4-BE49-F238E27FC236}">
                <a16:creationId xmlns:a16="http://schemas.microsoft.com/office/drawing/2014/main" id="{C8979DF3-6670-8D52-6760-7ACBC6B6F0C6}"/>
              </a:ext>
            </a:extLst>
          </p:cNvPr>
          <p:cNvPicPr>
            <a:picLocks noChangeAspect="1"/>
          </p:cNvPicPr>
          <p:nvPr/>
        </p:nvPicPr>
        <p:blipFill>
          <a:blip r:embed="rId3"/>
          <a:stretch>
            <a:fillRect/>
          </a:stretch>
        </p:blipFill>
        <p:spPr>
          <a:xfrm>
            <a:off x="6731273" y="2564975"/>
            <a:ext cx="4310826" cy="1769420"/>
          </a:xfrm>
          <a:prstGeom prst="rect">
            <a:avLst/>
          </a:prstGeom>
        </p:spPr>
      </p:pic>
      <p:sp>
        <p:nvSpPr>
          <p:cNvPr id="27" name="テキスト プレースホルダー 3">
            <a:extLst>
              <a:ext uri="{FF2B5EF4-FFF2-40B4-BE49-F238E27FC236}">
                <a16:creationId xmlns:a16="http://schemas.microsoft.com/office/drawing/2014/main" id="{A232650A-843F-EB00-222F-5721598E5648}"/>
              </a:ext>
            </a:extLst>
          </p:cNvPr>
          <p:cNvSpPr txBox="1">
            <a:spLocks/>
          </p:cNvSpPr>
          <p:nvPr/>
        </p:nvSpPr>
        <p:spPr>
          <a:xfrm>
            <a:off x="133865"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⑤バックアップコードの発行</a:t>
            </a:r>
            <a:endParaRPr kumimoji="1" lang="en-US" altLang="ja-JP" dirty="0">
              <a:latin typeface="メイリオ" panose="020B0604030504040204" pitchFamily="50" charset="-128"/>
              <a:ea typeface="メイリオ" panose="020B0604030504040204" pitchFamily="50" charset="-128"/>
            </a:endParaRPr>
          </a:p>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［印刷］［ダウンロード］［コピー］から選択し、バックアップコードを保存します。［バックアップコードを安全な場所に保存しました］にチェックを入れて、［準備完了］ボタンをクリックします。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バックアップコードは２段階認証メールを受信できない場合に使用します。画面の案内に従い、安全な場所に必ず保存してください。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0" name="テキスト プレースホルダー 3">
            <a:extLst>
              <a:ext uri="{FF2B5EF4-FFF2-40B4-BE49-F238E27FC236}">
                <a16:creationId xmlns:a16="http://schemas.microsoft.com/office/drawing/2014/main" id="{535DB240-F5C5-8566-AD98-177EF7FE95D1}"/>
              </a:ext>
            </a:extLst>
          </p:cNvPr>
          <p:cNvSpPr txBox="1">
            <a:spLocks/>
          </p:cNvSpPr>
          <p:nvPr/>
        </p:nvSpPr>
        <p:spPr>
          <a:xfrm>
            <a:off x="6117888"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⑥アカウント設定完了</a:t>
            </a:r>
            <a:endParaRPr kumimoji="1"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この画面が表示されたらアカウント設定は完了です。</a:t>
            </a:r>
            <a:endParaRPr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PCA</a:t>
            </a:r>
            <a:r>
              <a:rPr lang="ja-JP" altLang="en-US" dirty="0">
                <a:latin typeface="メイリオ" panose="020B0604030504040204" pitchFamily="50" charset="-128"/>
                <a:ea typeface="メイリオ" panose="020B0604030504040204" pitchFamily="50" charset="-128"/>
              </a:rPr>
              <a:t>サービスへ戻る］をクリックすると、ログイン画面に進みます。</a:t>
            </a:r>
            <a:endParaRPr lang="en-US" altLang="ja-JP" dirty="0">
              <a:latin typeface="メイリオ" panose="020B0604030504040204" pitchFamily="50" charset="-128"/>
              <a:ea typeface="メイリオ" panose="020B0604030504040204" pitchFamily="50" charset="-128"/>
            </a:endParaRPr>
          </a:p>
          <a:p>
            <a:pPr marL="50800" indent="0">
              <a:buNone/>
            </a:pP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次の操作は本マニュアルの</a:t>
            </a:r>
            <a:r>
              <a:rPr kumimoji="1" lang="en-US" altLang="ja-JP" dirty="0">
                <a:solidFill>
                  <a:schemeClr val="tx1"/>
                </a:solidFill>
                <a:latin typeface="メイリオ" panose="020B0604030504040204" pitchFamily="50" charset="-128"/>
                <a:ea typeface="メイリオ" panose="020B0604030504040204" pitchFamily="50" charset="-128"/>
              </a:rPr>
              <a:t>P15</a:t>
            </a:r>
            <a:r>
              <a:rPr kumimoji="1" lang="ja-JP" altLang="en-US" dirty="0">
                <a:solidFill>
                  <a:schemeClr val="tx1"/>
                </a:solidFill>
                <a:latin typeface="メイリオ" panose="020B0604030504040204" pitchFamily="50" charset="-128"/>
                <a:ea typeface="メイリオ" panose="020B0604030504040204" pitchFamily="50" charset="-128"/>
              </a:rPr>
              <a:t>へお進みください。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140E7F21-D8C5-2449-7F36-BD5F575D0784}"/>
              </a:ext>
            </a:extLst>
          </p:cNvPr>
          <p:cNvSpPr/>
          <p:nvPr/>
        </p:nvSpPr>
        <p:spPr>
          <a:xfrm>
            <a:off x="6993456" y="3741106"/>
            <a:ext cx="1547294"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519E5DDF-4CE0-FE18-E8CD-31FD93FB952B}"/>
              </a:ext>
            </a:extLst>
          </p:cNvPr>
          <p:cNvPicPr>
            <a:picLocks noChangeAspect="1"/>
          </p:cNvPicPr>
          <p:nvPr/>
        </p:nvPicPr>
        <p:blipFill>
          <a:blip r:embed="rId4"/>
          <a:stretch>
            <a:fillRect/>
          </a:stretch>
        </p:blipFill>
        <p:spPr>
          <a:xfrm>
            <a:off x="1746442" y="2341266"/>
            <a:ext cx="2667429" cy="4089805"/>
          </a:xfrm>
          <a:prstGeom prst="rect">
            <a:avLst/>
          </a:prstGeom>
        </p:spPr>
      </p:pic>
      <p:sp>
        <p:nvSpPr>
          <p:cNvPr id="8" name="正方形/長方形 7">
            <a:extLst>
              <a:ext uri="{FF2B5EF4-FFF2-40B4-BE49-F238E27FC236}">
                <a16:creationId xmlns:a16="http://schemas.microsoft.com/office/drawing/2014/main" id="{0C711670-C6EC-6748-8DD5-771471CFFFB5}"/>
              </a:ext>
            </a:extLst>
          </p:cNvPr>
          <p:cNvSpPr/>
          <p:nvPr/>
        </p:nvSpPr>
        <p:spPr>
          <a:xfrm>
            <a:off x="2042959" y="5669005"/>
            <a:ext cx="1531346" cy="156327"/>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3FD7D822-96F9-85FB-F821-0BB71BE7917E}"/>
              </a:ext>
            </a:extLst>
          </p:cNvPr>
          <p:cNvSpPr/>
          <p:nvPr/>
        </p:nvSpPr>
        <p:spPr>
          <a:xfrm>
            <a:off x="1942543" y="5961590"/>
            <a:ext cx="2254806" cy="23601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09471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428C1-D39F-5F8C-5CDB-D24B2CCF9CD4}"/>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410E8BF-E022-D4F3-9D4D-2C7B899C21C0}"/>
              </a:ext>
            </a:extLst>
          </p:cNvPr>
          <p:cNvSpPr>
            <a:spLocks noGrp="1"/>
          </p:cNvSpPr>
          <p:nvPr>
            <p:ph type="sldNum" sz="quarter" idx="12"/>
          </p:nvPr>
        </p:nvSpPr>
        <p:spPr/>
        <p:txBody>
          <a:bodyPr/>
          <a:lstStyle/>
          <a:p>
            <a:fld id="{8DE01AFB-559C-49C2-AF83-836728682562}" type="slidenum">
              <a:rPr kumimoji="1" lang="ja-JP" altLang="en-US" smtClean="0"/>
              <a:t>7</a:t>
            </a:fld>
            <a:endParaRPr kumimoji="1" lang="ja-JP" altLang="en-US"/>
          </a:p>
        </p:txBody>
      </p:sp>
      <p:sp>
        <p:nvSpPr>
          <p:cNvPr id="3" name="タイトル 1">
            <a:extLst>
              <a:ext uri="{FF2B5EF4-FFF2-40B4-BE49-F238E27FC236}">
                <a16:creationId xmlns:a16="http://schemas.microsoft.com/office/drawing/2014/main" id="{29A05984-E333-F944-8D82-64C31135C8F7}"/>
              </a:ext>
            </a:extLst>
          </p:cNvPr>
          <p:cNvSpPr txBox="1">
            <a:spLocks/>
          </p:cNvSpPr>
          <p:nvPr/>
        </p:nvSpPr>
        <p:spPr>
          <a:xfrm>
            <a:off x="771555" y="2427834"/>
            <a:ext cx="9446236"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へのアカウント登録方法</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
        <p:nvSpPr>
          <p:cNvPr id="4" name="テキスト プレースホルダー 2">
            <a:extLst>
              <a:ext uri="{FF2B5EF4-FFF2-40B4-BE49-F238E27FC236}">
                <a16:creationId xmlns:a16="http://schemas.microsoft.com/office/drawing/2014/main" id="{C4FC7599-C038-8ECB-C575-0D22B3B9F666}"/>
              </a:ext>
            </a:extLst>
          </p:cNvPr>
          <p:cNvSpPr txBox="1">
            <a:spLocks/>
          </p:cNvSpPr>
          <p:nvPr/>
        </p:nvSpPr>
        <p:spPr>
          <a:xfrm>
            <a:off x="1037336" y="3592577"/>
            <a:ext cx="11658004" cy="1270368"/>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lvl="0">
              <a:defRPr/>
            </a:pPr>
            <a:r>
              <a:rPr lang="en-US" altLang="ja-JP" sz="1800" dirty="0">
                <a:solidFill>
                  <a:schemeClr val="tx1"/>
                </a:solidFill>
                <a:latin typeface="メイリオ" panose="020B0604030504040204" pitchFamily="50" charset="-128"/>
                <a:ea typeface="メイリオ" panose="020B0604030504040204" pitchFamily="50" charset="-128"/>
              </a:rPr>
              <a:t>QR</a:t>
            </a:r>
            <a:r>
              <a:rPr lang="ja-JP" altLang="en-US" sz="1800" dirty="0">
                <a:solidFill>
                  <a:schemeClr val="tx1"/>
                </a:solidFill>
                <a:latin typeface="メイリオ" panose="020B0604030504040204" pitchFamily="50" charset="-128"/>
                <a:ea typeface="メイリオ" panose="020B0604030504040204" pitchFamily="50" charset="-128"/>
              </a:rPr>
              <a:t>コード、または</a:t>
            </a:r>
            <a:r>
              <a:rPr lang="en-US" altLang="ja-JP" sz="1800" dirty="0">
                <a:solidFill>
                  <a:schemeClr val="tx1"/>
                </a:solidFill>
                <a:latin typeface="メイリオ" panose="020B0604030504040204" pitchFamily="50" charset="-128"/>
                <a:ea typeface="メイリオ" panose="020B0604030504040204" pitchFamily="50" charset="-128"/>
              </a:rPr>
              <a:t>URL</a:t>
            </a:r>
            <a:r>
              <a:rPr lang="ja-JP" altLang="en-US" sz="1800" dirty="0">
                <a:solidFill>
                  <a:schemeClr val="tx1"/>
                </a:solidFill>
                <a:latin typeface="メイリオ" panose="020B0604030504040204" pitchFamily="50" charset="-128"/>
                <a:ea typeface="メイリオ" panose="020B0604030504040204" pitchFamily="50" charset="-128"/>
              </a:rPr>
              <a:t>から年末調整を行いたいメールアドレスを登録する</a:t>
            </a:r>
            <a:r>
              <a:rPr kumimoji="1" lang="ja-JP" altLang="en-US" sz="1800" dirty="0">
                <a:solidFill>
                  <a:schemeClr val="tx1"/>
                </a:solidFill>
                <a:latin typeface="メイリオ" panose="020B0604030504040204" pitchFamily="50" charset="-128"/>
                <a:ea typeface="メイリオ" panose="020B0604030504040204" pitchFamily="50" charset="-128"/>
              </a:rPr>
              <a:t>手順です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ja-JP" altLang="en-US" sz="18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6428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4BF79E6-D194-E2C7-0ABC-1A1FBFB60683}"/>
              </a:ext>
            </a:extLst>
          </p:cNvPr>
          <p:cNvSpPr>
            <a:spLocks noGrp="1"/>
          </p:cNvSpPr>
          <p:nvPr>
            <p:ph type="sldNum" sz="quarter" idx="12"/>
          </p:nvPr>
        </p:nvSpPr>
        <p:spPr/>
        <p:txBody>
          <a:bodyPr/>
          <a:lstStyle/>
          <a:p>
            <a:fld id="{8DE01AFB-559C-49C2-AF83-836728682562}" type="slidenum">
              <a:rPr kumimoji="1" lang="ja-JP" altLang="en-US" smtClean="0"/>
              <a:t>8</a:t>
            </a:fld>
            <a:endParaRPr kumimoji="1" lang="ja-JP" altLang="en-US"/>
          </a:p>
        </p:txBody>
      </p:sp>
      <p:sp>
        <p:nvSpPr>
          <p:cNvPr id="6" name="タイトル 1">
            <a:extLst>
              <a:ext uri="{FF2B5EF4-FFF2-40B4-BE49-F238E27FC236}">
                <a16:creationId xmlns:a16="http://schemas.microsoft.com/office/drawing/2014/main" id="{1C99167F-FBA4-EB4A-E88C-72E091275F64}"/>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en-US" altLang="ja-JP" sz="2800" dirty="0">
                <a:latin typeface="メイリオ" panose="020B0604030504040204" pitchFamily="50" charset="-128"/>
                <a:ea typeface="メイリオ" panose="020B0604030504040204" pitchFamily="50" charset="-128"/>
              </a:rPr>
              <a:t>『PCA</a:t>
            </a:r>
            <a:r>
              <a:rPr kumimoji="1" lang="ja-JP" altLang="en-US" sz="2800" dirty="0">
                <a:latin typeface="メイリオ" panose="020B0604030504040204" pitchFamily="50" charset="-128"/>
                <a:ea typeface="メイリオ" panose="020B0604030504040204" pitchFamily="50" charset="-128"/>
              </a:rPr>
              <a:t> </a:t>
            </a:r>
            <a:r>
              <a:rPr kumimoji="1" lang="en-US" altLang="ja-JP" sz="2800" dirty="0">
                <a:latin typeface="メイリオ" panose="020B0604030504040204" pitchFamily="50" charset="-128"/>
                <a:ea typeface="メイリオ" panose="020B0604030504040204" pitchFamily="50" charset="-128"/>
              </a:rPr>
              <a:t>Hub』</a:t>
            </a:r>
            <a:r>
              <a:rPr kumimoji="1" lang="ja-JP" altLang="en-US" sz="2800" dirty="0">
                <a:latin typeface="メイリオ" panose="020B0604030504040204" pitchFamily="50" charset="-128"/>
                <a:ea typeface="メイリオ" panose="020B0604030504040204" pitchFamily="50" charset="-128"/>
              </a:rPr>
              <a:t>へのアカウント登録</a:t>
            </a:r>
          </a:p>
        </p:txBody>
      </p:sp>
      <p:grpSp>
        <p:nvGrpSpPr>
          <p:cNvPr id="11" name="グループ化 10">
            <a:extLst>
              <a:ext uri="{FF2B5EF4-FFF2-40B4-BE49-F238E27FC236}">
                <a16:creationId xmlns:a16="http://schemas.microsoft.com/office/drawing/2014/main" id="{264EEE04-A385-231A-C853-BECF17E5E321}"/>
              </a:ext>
            </a:extLst>
          </p:cNvPr>
          <p:cNvGrpSpPr/>
          <p:nvPr/>
        </p:nvGrpSpPr>
        <p:grpSpPr>
          <a:xfrm>
            <a:off x="702700" y="2220136"/>
            <a:ext cx="3836365" cy="3563062"/>
            <a:chOff x="3783292" y="1962688"/>
            <a:chExt cx="4621169" cy="4291956"/>
          </a:xfrm>
        </p:grpSpPr>
        <p:pic>
          <p:nvPicPr>
            <p:cNvPr id="12" name="図 11">
              <a:extLst>
                <a:ext uri="{FF2B5EF4-FFF2-40B4-BE49-F238E27FC236}">
                  <a16:creationId xmlns:a16="http://schemas.microsoft.com/office/drawing/2014/main" id="{CE3EA419-9EB9-72C0-E537-F36887FFF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3292" y="1962688"/>
              <a:ext cx="4621169" cy="4291956"/>
            </a:xfrm>
            <a:prstGeom prst="rect">
              <a:avLst/>
            </a:prstGeom>
          </p:spPr>
        </p:pic>
        <p:sp>
          <p:nvSpPr>
            <p:cNvPr id="3" name="正方形/長方形 2">
              <a:extLst>
                <a:ext uri="{FF2B5EF4-FFF2-40B4-BE49-F238E27FC236}">
                  <a16:creationId xmlns:a16="http://schemas.microsoft.com/office/drawing/2014/main" id="{1B582D4A-6CFC-CEB8-5591-B16EF79054C1}"/>
                </a:ext>
              </a:extLst>
            </p:cNvPr>
            <p:cNvSpPr/>
            <p:nvPr/>
          </p:nvSpPr>
          <p:spPr>
            <a:xfrm>
              <a:off x="4523185" y="5099912"/>
              <a:ext cx="3123611" cy="326198"/>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EF2FACC4-78AA-3CC7-452C-8B13F50FA461}"/>
                </a:ext>
              </a:extLst>
            </p:cNvPr>
            <p:cNvSpPr/>
            <p:nvPr/>
          </p:nvSpPr>
          <p:spPr>
            <a:xfrm>
              <a:off x="4362412" y="5519893"/>
              <a:ext cx="3465254" cy="321866"/>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 name="テキスト プレースホルダー 3">
            <a:extLst>
              <a:ext uri="{FF2B5EF4-FFF2-40B4-BE49-F238E27FC236}">
                <a16:creationId xmlns:a16="http://schemas.microsoft.com/office/drawing/2014/main" id="{FF05A0E4-3DEA-58B2-748B-D21B3621D814}"/>
              </a:ext>
            </a:extLst>
          </p:cNvPr>
          <p:cNvSpPr txBox="1">
            <a:spLocks/>
          </p:cNvSpPr>
          <p:nvPr/>
        </p:nvSpPr>
        <p:spPr>
          <a:xfrm>
            <a:off x="272611" y="960450"/>
            <a:ext cx="5620190"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①ユーザー登録</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会社からの案内に記載されている</a:t>
            </a:r>
            <a:r>
              <a:rPr kumimoji="1" lang="en-US" altLang="ja-JP" dirty="0">
                <a:latin typeface="メイリオ" panose="020B0604030504040204" pitchFamily="50" charset="-128"/>
                <a:ea typeface="メイリオ" panose="020B0604030504040204" pitchFamily="50" charset="-128"/>
              </a:rPr>
              <a:t>QR</a:t>
            </a:r>
            <a:r>
              <a:rPr kumimoji="1" lang="ja-JP" altLang="en-US" dirty="0">
                <a:latin typeface="メイリオ" panose="020B0604030504040204" pitchFamily="50" charset="-128"/>
                <a:ea typeface="メイリオ" panose="020B0604030504040204" pitchFamily="50" charset="-128"/>
              </a:rPr>
              <a:t>コードを読む、または</a:t>
            </a:r>
            <a:r>
              <a:rPr kumimoji="1" lang="en-US" altLang="ja-JP" dirty="0">
                <a:latin typeface="メイリオ" panose="020B0604030504040204" pitchFamily="50" charset="-128"/>
                <a:ea typeface="メイリオ" panose="020B0604030504040204" pitchFamily="50" charset="-128"/>
              </a:rPr>
              <a:t>URL</a:t>
            </a:r>
            <a:r>
              <a:rPr kumimoji="1" lang="ja-JP" altLang="en-US" dirty="0">
                <a:latin typeface="メイリオ" panose="020B0604030504040204" pitchFamily="50" charset="-128"/>
                <a:ea typeface="メイリオ" panose="020B0604030504040204" pitchFamily="50" charset="-128"/>
              </a:rPr>
              <a:t>に</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アクセスし、年末調整を行いたいメールアドレスを入力して［メールを送信する］をクリックします。</a:t>
            </a:r>
          </a:p>
          <a:p>
            <a:pPr marL="50800"/>
            <a:endParaRPr kumimoji="1" lang="en-US" altLang="ja-JP" dirty="0">
              <a:latin typeface="メイリオ" panose="020B0604030504040204" pitchFamily="50" charset="-128"/>
              <a:ea typeface="メイリオ" panose="020B0604030504040204" pitchFamily="50" charset="-128"/>
            </a:endParaRPr>
          </a:p>
        </p:txBody>
      </p:sp>
      <p:grpSp>
        <p:nvGrpSpPr>
          <p:cNvPr id="18" name="グループ化 17">
            <a:extLst>
              <a:ext uri="{FF2B5EF4-FFF2-40B4-BE49-F238E27FC236}">
                <a16:creationId xmlns:a16="http://schemas.microsoft.com/office/drawing/2014/main" id="{594DDFD1-E538-4EE5-4AB4-C726459D1FD2}"/>
              </a:ext>
            </a:extLst>
          </p:cNvPr>
          <p:cNvGrpSpPr/>
          <p:nvPr/>
        </p:nvGrpSpPr>
        <p:grpSpPr>
          <a:xfrm>
            <a:off x="9280603" y="2220136"/>
            <a:ext cx="2907562" cy="3563062"/>
            <a:chOff x="8744278" y="2128696"/>
            <a:chExt cx="3258943" cy="3993660"/>
          </a:xfrm>
        </p:grpSpPr>
        <p:pic>
          <p:nvPicPr>
            <p:cNvPr id="14" name="図 13">
              <a:extLst>
                <a:ext uri="{FF2B5EF4-FFF2-40B4-BE49-F238E27FC236}">
                  <a16:creationId xmlns:a16="http://schemas.microsoft.com/office/drawing/2014/main" id="{0FF37BFC-B106-D9C2-FD88-C0EBEFFAF7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44278" y="2128696"/>
              <a:ext cx="3258943" cy="3993660"/>
            </a:xfrm>
            <a:prstGeom prst="rect">
              <a:avLst/>
            </a:prstGeom>
          </p:spPr>
        </p:pic>
        <p:sp>
          <p:nvSpPr>
            <p:cNvPr id="15" name="正方形/長方形 14">
              <a:extLst>
                <a:ext uri="{FF2B5EF4-FFF2-40B4-BE49-F238E27FC236}">
                  <a16:creationId xmlns:a16="http://schemas.microsoft.com/office/drawing/2014/main" id="{131B8F75-0632-F457-3CF3-0F5E0EE18625}"/>
                </a:ext>
              </a:extLst>
            </p:cNvPr>
            <p:cNvSpPr/>
            <p:nvPr/>
          </p:nvSpPr>
          <p:spPr>
            <a:xfrm>
              <a:off x="9143858" y="5021010"/>
              <a:ext cx="2460768" cy="219287"/>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 name="正方形/長方形 18">
            <a:extLst>
              <a:ext uri="{FF2B5EF4-FFF2-40B4-BE49-F238E27FC236}">
                <a16:creationId xmlns:a16="http://schemas.microsoft.com/office/drawing/2014/main" id="{3F8EE8C7-2B3D-26A0-F3DF-0DD3286B8384}"/>
              </a:ext>
            </a:extLst>
          </p:cNvPr>
          <p:cNvSpPr/>
          <p:nvPr/>
        </p:nvSpPr>
        <p:spPr>
          <a:xfrm>
            <a:off x="9759021" y="4541206"/>
            <a:ext cx="1956730"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8FF9A6F8-170D-3BD6-FE6B-95F635D78C33}"/>
              </a:ext>
            </a:extLst>
          </p:cNvPr>
          <p:cNvPicPr>
            <a:picLocks noChangeAspect="1"/>
          </p:cNvPicPr>
          <p:nvPr/>
        </p:nvPicPr>
        <p:blipFill>
          <a:blip r:embed="rId5"/>
          <a:stretch>
            <a:fillRect/>
          </a:stretch>
        </p:blipFill>
        <p:spPr>
          <a:xfrm>
            <a:off x="5739683" y="2220136"/>
            <a:ext cx="3430419" cy="2208436"/>
          </a:xfrm>
          <a:prstGeom prst="rect">
            <a:avLst/>
          </a:prstGeom>
        </p:spPr>
      </p:pic>
      <p:sp>
        <p:nvSpPr>
          <p:cNvPr id="25" name="テキスト プレースホルダー 3">
            <a:extLst>
              <a:ext uri="{FF2B5EF4-FFF2-40B4-BE49-F238E27FC236}">
                <a16:creationId xmlns:a16="http://schemas.microsoft.com/office/drawing/2014/main" id="{B6D8F1E8-4FF5-B443-163C-CDE5A1BEA146}"/>
              </a:ext>
            </a:extLst>
          </p:cNvPr>
          <p:cNvSpPr txBox="1">
            <a:spLocks/>
          </p:cNvSpPr>
          <p:nvPr/>
        </p:nvSpPr>
        <p:spPr>
          <a:xfrm>
            <a:off x="6121724"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②認証コードの入力</a:t>
            </a:r>
          </a:p>
          <a:p>
            <a:pPr marL="50800"/>
            <a:r>
              <a:rPr kumimoji="1" lang="ja-JP" altLang="en-US" dirty="0">
                <a:latin typeface="メイリオ" panose="020B0604030504040204" pitchFamily="50" charset="-128"/>
                <a:ea typeface="メイリオ" panose="020B0604030504040204" pitchFamily="50" charset="-128"/>
              </a:rPr>
              <a:t>入力したメールアドレス宛に</a:t>
            </a:r>
            <a:r>
              <a:rPr kumimoji="1" lang="en-US" altLang="ja-JP" dirty="0">
                <a:latin typeface="メイリオ" panose="020B0604030504040204" pitchFamily="50" charset="-128"/>
                <a:ea typeface="メイリオ" panose="020B0604030504040204" pitchFamily="50" charset="-128"/>
              </a:rPr>
              <a:t>【PCA Hub </a:t>
            </a:r>
            <a:r>
              <a:rPr kumimoji="1" lang="ja-JP" altLang="en-US" dirty="0">
                <a:latin typeface="メイリオ" panose="020B0604030504040204" pitchFamily="50" charset="-128"/>
                <a:ea typeface="メイリオ" panose="020B0604030504040204" pitchFamily="50" charset="-128"/>
              </a:rPr>
              <a:t>からのお知らせ</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という</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メールが届きます。認証コードの入力画面に認証コードを入力し、</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［認証する］をクリックします。</a:t>
            </a:r>
            <a:endParaRPr kumimoji="1" lang="en-US" altLang="ja-JP"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98962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26C9D-E1DF-5AED-0E94-CDCDAFA76A02}"/>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C247F4C-5466-275F-BBAB-5A55B539C8BE}"/>
              </a:ext>
            </a:extLst>
          </p:cNvPr>
          <p:cNvSpPr>
            <a:spLocks noGrp="1"/>
          </p:cNvSpPr>
          <p:nvPr>
            <p:ph type="sldNum" sz="quarter" idx="12"/>
          </p:nvPr>
        </p:nvSpPr>
        <p:spPr/>
        <p:txBody>
          <a:bodyPr/>
          <a:lstStyle/>
          <a:p>
            <a:fld id="{8DE01AFB-559C-49C2-AF83-836728682562}" type="slidenum">
              <a:rPr kumimoji="1" lang="ja-JP" altLang="en-US" smtClean="0"/>
              <a:t>9</a:t>
            </a:fld>
            <a:endParaRPr kumimoji="1" lang="ja-JP" altLang="en-US"/>
          </a:p>
        </p:txBody>
      </p:sp>
      <p:sp>
        <p:nvSpPr>
          <p:cNvPr id="6" name="タイトル 1">
            <a:extLst>
              <a:ext uri="{FF2B5EF4-FFF2-40B4-BE49-F238E27FC236}">
                <a16:creationId xmlns:a16="http://schemas.microsoft.com/office/drawing/2014/main" id="{5A04DD32-6968-CCDB-1DB8-6E4657341BC9}"/>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en-US" altLang="ja-JP" sz="2800" dirty="0">
                <a:latin typeface="メイリオ" panose="020B0604030504040204" pitchFamily="50" charset="-128"/>
                <a:ea typeface="メイリオ" panose="020B0604030504040204" pitchFamily="50" charset="-128"/>
              </a:rPr>
              <a:t>『PCA</a:t>
            </a:r>
            <a:r>
              <a:rPr kumimoji="1" lang="ja-JP" altLang="en-US" sz="2800" dirty="0">
                <a:latin typeface="メイリオ" panose="020B0604030504040204" pitchFamily="50" charset="-128"/>
                <a:ea typeface="メイリオ" panose="020B0604030504040204" pitchFamily="50" charset="-128"/>
              </a:rPr>
              <a:t> </a:t>
            </a:r>
            <a:r>
              <a:rPr kumimoji="1" lang="en-US" altLang="ja-JP" sz="2800" dirty="0">
                <a:latin typeface="メイリオ" panose="020B0604030504040204" pitchFamily="50" charset="-128"/>
                <a:ea typeface="メイリオ" panose="020B0604030504040204" pitchFamily="50" charset="-128"/>
              </a:rPr>
              <a:t>Hub』</a:t>
            </a:r>
            <a:r>
              <a:rPr kumimoji="1" lang="ja-JP" altLang="en-US" sz="2800" dirty="0">
                <a:latin typeface="メイリオ" panose="020B0604030504040204" pitchFamily="50" charset="-128"/>
                <a:ea typeface="メイリオ" panose="020B0604030504040204" pitchFamily="50" charset="-128"/>
              </a:rPr>
              <a:t>へのアカウント登録</a:t>
            </a:r>
          </a:p>
        </p:txBody>
      </p:sp>
      <p:sp>
        <p:nvSpPr>
          <p:cNvPr id="9" name="テキスト プレースホルダー 3">
            <a:extLst>
              <a:ext uri="{FF2B5EF4-FFF2-40B4-BE49-F238E27FC236}">
                <a16:creationId xmlns:a16="http://schemas.microsoft.com/office/drawing/2014/main" id="{AC6B7117-E2E2-A456-2A0B-7F3579FF04B9}"/>
              </a:ext>
            </a:extLst>
          </p:cNvPr>
          <p:cNvSpPr txBox="1">
            <a:spLocks/>
          </p:cNvSpPr>
          <p:nvPr/>
        </p:nvSpPr>
        <p:spPr>
          <a:xfrm>
            <a:off x="272610"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③ユーザー情報入力</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姓、名、姓（フリガナ）、名（フリガナ）を入力して</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latin typeface="メイリオ" panose="020B0604030504040204" pitchFamily="50" charset="-128"/>
                <a:ea typeface="メイリオ" panose="020B0604030504040204" pitchFamily="50" charset="-128"/>
              </a:rPr>
              <a:t>［登録内容を確認］をクリックします。社員番号がわからない場合は、［わからない］にチェックを入れてください。</a:t>
            </a:r>
            <a:endParaRPr kumimoji="1" lang="en-US" altLang="ja-JP" dirty="0">
              <a:latin typeface="メイリオ" panose="020B0604030504040204" pitchFamily="50" charset="-128"/>
              <a:ea typeface="メイリオ" panose="020B0604030504040204" pitchFamily="50" charset="-128"/>
            </a:endParaRPr>
          </a:p>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入力内容の前後にスペースが入らないようにご注意ください。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5" name="テキスト プレースホルダー 3">
            <a:extLst>
              <a:ext uri="{FF2B5EF4-FFF2-40B4-BE49-F238E27FC236}">
                <a16:creationId xmlns:a16="http://schemas.microsoft.com/office/drawing/2014/main" id="{265FF295-38D4-E715-175E-90C6E585226D}"/>
              </a:ext>
            </a:extLst>
          </p:cNvPr>
          <p:cNvSpPr txBox="1">
            <a:spLocks/>
          </p:cNvSpPr>
          <p:nvPr/>
        </p:nvSpPr>
        <p:spPr>
          <a:xfrm>
            <a:off x="6121724"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④ユーザー情報入力確認</a:t>
            </a:r>
          </a:p>
          <a:p>
            <a:pPr marL="50800"/>
            <a:r>
              <a:rPr kumimoji="1" lang="ja-JP" altLang="en-US" dirty="0">
                <a:latin typeface="メイリオ" panose="020B0604030504040204" pitchFamily="50" charset="-128"/>
                <a:ea typeface="メイリオ" panose="020B0604030504040204" pitchFamily="50" charset="-128"/>
              </a:rPr>
              <a:t>登録内容を確認し、［ユーザー登録する］をクリックします。</a:t>
            </a:r>
            <a:endParaRPr kumimoji="1" lang="en-US" altLang="ja-JP" dirty="0">
              <a:latin typeface="メイリオ" panose="020B0604030504040204" pitchFamily="50" charset="-128"/>
              <a:ea typeface="メイリオ" panose="020B0604030504040204" pitchFamily="50" charset="-128"/>
            </a:endParaRPr>
          </a:p>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入力内容に誤りがあった場合は［戻る］ボタンをクリックすることで、③の入力画面に戻ることができます。</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F9592C97-5CCA-F199-BC61-13ECEEEBA9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356635" y="2681785"/>
            <a:ext cx="3052107" cy="3736726"/>
          </a:xfrm>
          <a:prstGeom prst="rect">
            <a:avLst/>
          </a:prstGeom>
        </p:spPr>
      </p:pic>
      <p:sp>
        <p:nvSpPr>
          <p:cNvPr id="8" name="正方形/長方形 7">
            <a:extLst>
              <a:ext uri="{FF2B5EF4-FFF2-40B4-BE49-F238E27FC236}">
                <a16:creationId xmlns:a16="http://schemas.microsoft.com/office/drawing/2014/main" id="{DC1D855A-9050-CBDB-86DE-04900AA50077}"/>
              </a:ext>
            </a:extLst>
          </p:cNvPr>
          <p:cNvSpPr/>
          <p:nvPr/>
        </p:nvSpPr>
        <p:spPr>
          <a:xfrm>
            <a:off x="1727659" y="6020211"/>
            <a:ext cx="2297357"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C29FC5F9-50B4-E6FA-CC36-5371FBB03A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9423" y="2343518"/>
            <a:ext cx="3052107" cy="3740193"/>
          </a:xfrm>
          <a:prstGeom prst="rect">
            <a:avLst/>
          </a:prstGeom>
        </p:spPr>
      </p:pic>
      <p:sp>
        <p:nvSpPr>
          <p:cNvPr id="19" name="正方形/長方形 18">
            <a:extLst>
              <a:ext uri="{FF2B5EF4-FFF2-40B4-BE49-F238E27FC236}">
                <a16:creationId xmlns:a16="http://schemas.microsoft.com/office/drawing/2014/main" id="{1DCC05E2-17F1-7FB9-46EF-DA805CA1CB97}"/>
              </a:ext>
            </a:extLst>
          </p:cNvPr>
          <p:cNvSpPr/>
          <p:nvPr/>
        </p:nvSpPr>
        <p:spPr>
          <a:xfrm>
            <a:off x="9088333" y="5776188"/>
            <a:ext cx="1148662"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55660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5330E-E0A1-C77D-2015-2101D97FAD65}"/>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36CCC01-5A45-C5C5-A669-9E0E4F008A87}"/>
              </a:ext>
            </a:extLst>
          </p:cNvPr>
          <p:cNvSpPr>
            <a:spLocks noGrp="1"/>
          </p:cNvSpPr>
          <p:nvPr>
            <p:ph type="sldNum" sz="quarter" idx="12"/>
          </p:nvPr>
        </p:nvSpPr>
        <p:spPr/>
        <p:txBody>
          <a:bodyPr/>
          <a:lstStyle/>
          <a:p>
            <a:fld id="{8DE01AFB-559C-49C2-AF83-836728682562}" type="slidenum">
              <a:rPr kumimoji="1" lang="ja-JP" altLang="en-US" smtClean="0"/>
              <a:t>10</a:t>
            </a:fld>
            <a:endParaRPr kumimoji="1" lang="ja-JP" altLang="en-US"/>
          </a:p>
        </p:txBody>
      </p:sp>
      <p:sp>
        <p:nvSpPr>
          <p:cNvPr id="6" name="タイトル 1">
            <a:extLst>
              <a:ext uri="{FF2B5EF4-FFF2-40B4-BE49-F238E27FC236}">
                <a16:creationId xmlns:a16="http://schemas.microsoft.com/office/drawing/2014/main" id="{01EB2748-DA9E-BB9E-CE7D-A57DAB7F3C5C}"/>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en-US" altLang="ja-JP" sz="2800" dirty="0">
                <a:latin typeface="メイリオ" panose="020B0604030504040204" pitchFamily="50" charset="-128"/>
                <a:ea typeface="メイリオ" panose="020B0604030504040204" pitchFamily="50" charset="-128"/>
              </a:rPr>
              <a:t>『PCA</a:t>
            </a:r>
            <a:r>
              <a:rPr kumimoji="1" lang="ja-JP" altLang="en-US" sz="2800" dirty="0">
                <a:latin typeface="メイリオ" panose="020B0604030504040204" pitchFamily="50" charset="-128"/>
                <a:ea typeface="メイリオ" panose="020B0604030504040204" pitchFamily="50" charset="-128"/>
              </a:rPr>
              <a:t> </a:t>
            </a:r>
            <a:r>
              <a:rPr kumimoji="1" lang="en-US" altLang="ja-JP" sz="2800" dirty="0">
                <a:latin typeface="メイリオ" panose="020B0604030504040204" pitchFamily="50" charset="-128"/>
                <a:ea typeface="メイリオ" panose="020B0604030504040204" pitchFamily="50" charset="-128"/>
              </a:rPr>
              <a:t>Hub』</a:t>
            </a:r>
            <a:r>
              <a:rPr kumimoji="1" lang="ja-JP" altLang="en-US" sz="2800" dirty="0">
                <a:latin typeface="メイリオ" panose="020B0604030504040204" pitchFamily="50" charset="-128"/>
                <a:ea typeface="メイリオ" panose="020B0604030504040204" pitchFamily="50" charset="-128"/>
              </a:rPr>
              <a:t>へのアカウント登録</a:t>
            </a:r>
          </a:p>
        </p:txBody>
      </p:sp>
      <p:sp>
        <p:nvSpPr>
          <p:cNvPr id="9" name="テキスト プレースホルダー 3">
            <a:extLst>
              <a:ext uri="{FF2B5EF4-FFF2-40B4-BE49-F238E27FC236}">
                <a16:creationId xmlns:a16="http://schemas.microsoft.com/office/drawing/2014/main" id="{C5BC501E-12E6-84FB-33E7-88463A97B111}"/>
              </a:ext>
            </a:extLst>
          </p:cNvPr>
          <p:cNvSpPr txBox="1">
            <a:spLocks/>
          </p:cNvSpPr>
          <p:nvPr/>
        </p:nvSpPr>
        <p:spPr>
          <a:xfrm>
            <a:off x="272610" y="960450"/>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⑤ユーザーの仮登録</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これで</a:t>
            </a:r>
            <a:r>
              <a:rPr kumimoji="1" lang="en-US" altLang="ja-JP" dirty="0">
                <a:solidFill>
                  <a:schemeClr val="tx1"/>
                </a:solidFill>
                <a:latin typeface="メイリオ" panose="020B0604030504040204" pitchFamily="50" charset="-128"/>
                <a:ea typeface="メイリオ" panose="020B0604030504040204" pitchFamily="50" charset="-128"/>
              </a:rPr>
              <a:t>QR</a:t>
            </a:r>
            <a:r>
              <a:rPr kumimoji="1" lang="ja-JP" altLang="en-US" dirty="0">
                <a:solidFill>
                  <a:schemeClr val="tx1"/>
                </a:solidFill>
                <a:latin typeface="メイリオ" panose="020B0604030504040204" pitchFamily="50" charset="-128"/>
                <a:ea typeface="メイリオ" panose="020B0604030504040204" pitchFamily="50" charset="-128"/>
              </a:rPr>
              <a:t>コード、または</a:t>
            </a:r>
            <a:r>
              <a:rPr kumimoji="1" lang="en-US" altLang="ja-JP" dirty="0">
                <a:solidFill>
                  <a:schemeClr val="tx1"/>
                </a:solidFill>
                <a:latin typeface="メイリオ" panose="020B0604030504040204" pitchFamily="50" charset="-128"/>
                <a:ea typeface="メイリオ" panose="020B0604030504040204" pitchFamily="50" charset="-128"/>
              </a:rPr>
              <a:t>URL</a:t>
            </a:r>
            <a:r>
              <a:rPr kumimoji="1" lang="ja-JP" altLang="en-US" dirty="0">
                <a:solidFill>
                  <a:schemeClr val="tx1"/>
                </a:solidFill>
                <a:latin typeface="メイリオ" panose="020B0604030504040204" pitchFamily="50" charset="-128"/>
                <a:ea typeface="メイリオ" panose="020B0604030504040204" pitchFamily="50" charset="-128"/>
              </a:rPr>
              <a:t>からのメールアドレスの登録が完了となります。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この後、管理者による登録が終わるとアカウント設定のためのメールが届きます。</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AF924ACA-E0E3-B75B-A403-33C5E46C4C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555750" y="2465602"/>
            <a:ext cx="2915207" cy="3569121"/>
          </a:xfrm>
          <a:prstGeom prst="rect">
            <a:avLst/>
          </a:prstGeom>
        </p:spPr>
      </p:pic>
    </p:spTree>
    <p:extLst>
      <p:ext uri="{BB962C8B-B14F-4D97-AF65-F5344CB8AC3E}">
        <p14:creationId xmlns:p14="http://schemas.microsoft.com/office/powerpoint/2010/main" val="52707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BD61B-1FA7-3B59-58E5-3192B4FF056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D10F76F-22F4-4454-22C9-6FBF1D9D6063}"/>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3" name="テキスト プレースホルダー 2">
            <a:extLst>
              <a:ext uri="{FF2B5EF4-FFF2-40B4-BE49-F238E27FC236}">
                <a16:creationId xmlns:a16="http://schemas.microsoft.com/office/drawing/2014/main" id="{E8C38729-ADBB-072B-6153-024076BCA52D}"/>
              </a:ext>
            </a:extLst>
          </p:cNvPr>
          <p:cNvSpPr>
            <a:spLocks noGrp="1"/>
          </p:cNvSpPr>
          <p:nvPr>
            <p:ph type="body" idx="1"/>
          </p:nvPr>
        </p:nvSpPr>
        <p:spPr>
          <a:xfrm>
            <a:off x="402150" y="863187"/>
            <a:ext cx="11789849" cy="429133"/>
          </a:xfrm>
        </p:spPr>
        <p:txBody>
          <a:bodyPr>
            <a:normAutofit lnSpcReduction="10000"/>
          </a:bodyPr>
          <a:lstStyle/>
          <a:p>
            <a:pPr marL="50800" indent="0">
              <a:buNone/>
            </a:pPr>
            <a:r>
              <a:rPr kumimoji="1" lang="ja-JP" altLang="en-US" sz="1800" dirty="0">
                <a:solidFill>
                  <a:schemeClr val="tx1"/>
                </a:solidFill>
              </a:rPr>
              <a:t>「アカウント設定リクエストメール」が届いたら、以下の操作をします。</a:t>
            </a:r>
            <a:endParaRPr kumimoji="1" lang="en-US" altLang="ja-JP" sz="1800" dirty="0">
              <a:solidFill>
                <a:schemeClr val="tx1"/>
              </a:solidFill>
            </a:endParaRPr>
          </a:p>
        </p:txBody>
      </p:sp>
      <p:sp>
        <p:nvSpPr>
          <p:cNvPr id="5" name="スライド番号プレースホルダー 4">
            <a:extLst>
              <a:ext uri="{FF2B5EF4-FFF2-40B4-BE49-F238E27FC236}">
                <a16:creationId xmlns:a16="http://schemas.microsoft.com/office/drawing/2014/main" id="{17F34EE6-E742-E717-AD8B-3CC5BAF27C1D}"/>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11</a:t>
            </a:fld>
            <a:endParaRPr lang="ja-JP" altLang="en-US"/>
          </a:p>
        </p:txBody>
      </p:sp>
      <p:pic>
        <p:nvPicPr>
          <p:cNvPr id="1028" name="Picture 4" descr="アカウント設定操作要求画面">
            <a:extLst>
              <a:ext uri="{FF2B5EF4-FFF2-40B4-BE49-F238E27FC236}">
                <a16:creationId xmlns:a16="http://schemas.microsoft.com/office/drawing/2014/main" id="{0CEC219F-FFAB-DA3E-C5FB-D0CE78C85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992" y="2195814"/>
            <a:ext cx="4971990" cy="2050062"/>
          </a:xfrm>
          <a:prstGeom prst="rect">
            <a:avLst/>
          </a:prstGeom>
          <a:noFill/>
          <a:extLst>
            <a:ext uri="{909E8E84-426E-40DD-AFC4-6F175D3DCCD1}">
              <a14:hiddenFill xmlns:a14="http://schemas.microsoft.com/office/drawing/2010/main">
                <a:solidFill>
                  <a:srgbClr val="FFFFFF"/>
                </a:solidFill>
              </a14:hiddenFill>
            </a:ext>
          </a:extLst>
        </p:spPr>
      </p:pic>
      <p:pic>
        <p:nvPicPr>
          <p:cNvPr id="14" name="図 13">
            <a:extLst>
              <a:ext uri="{FF2B5EF4-FFF2-40B4-BE49-F238E27FC236}">
                <a16:creationId xmlns:a16="http://schemas.microsoft.com/office/drawing/2014/main" id="{8ED2E895-EAF0-163B-DCE3-7717F5A338D8}"/>
              </a:ext>
            </a:extLst>
          </p:cNvPr>
          <p:cNvPicPr>
            <a:picLocks noChangeAspect="1"/>
          </p:cNvPicPr>
          <p:nvPr/>
        </p:nvPicPr>
        <p:blipFill>
          <a:blip r:embed="rId4"/>
          <a:stretch>
            <a:fillRect/>
          </a:stretch>
        </p:blipFill>
        <p:spPr>
          <a:xfrm>
            <a:off x="337420" y="2090917"/>
            <a:ext cx="5567781" cy="2943884"/>
          </a:xfrm>
          <a:prstGeom prst="rect">
            <a:avLst/>
          </a:prstGeom>
        </p:spPr>
      </p:pic>
      <p:sp>
        <p:nvSpPr>
          <p:cNvPr id="15" name="テキスト プレースホルダー 3">
            <a:extLst>
              <a:ext uri="{FF2B5EF4-FFF2-40B4-BE49-F238E27FC236}">
                <a16:creationId xmlns:a16="http://schemas.microsoft.com/office/drawing/2014/main" id="{2762AEFB-A242-E7F2-B255-F83B701F4C24}"/>
              </a:ext>
            </a:extLst>
          </p:cNvPr>
          <p:cNvSpPr txBox="1">
            <a:spLocks/>
          </p:cNvSpPr>
          <p:nvPr/>
        </p:nvSpPr>
        <p:spPr>
          <a:xfrm>
            <a:off x="204909" y="1335103"/>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solidFill>
                  <a:schemeClr val="tx1"/>
                </a:solidFill>
                <a:latin typeface="メイリオ" panose="020B0604030504040204" pitchFamily="50" charset="-128"/>
                <a:ea typeface="メイリオ" panose="020B0604030504040204" pitchFamily="50" charset="-128"/>
              </a:rPr>
              <a:t>①アカウント設定リクエスト</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0" indent="0">
              <a:buNone/>
            </a:pPr>
            <a:r>
              <a:rPr kumimoji="1" lang="ja-JP" altLang="en-US" dirty="0">
                <a:solidFill>
                  <a:schemeClr val="tx1"/>
                </a:solidFill>
                <a:latin typeface="メイリオ" panose="020B0604030504040204" pitchFamily="50" charset="-128"/>
                <a:ea typeface="メイリオ" panose="020B0604030504040204" pitchFamily="50" charset="-128"/>
              </a:rPr>
              <a:t>メール本文の［</a:t>
            </a:r>
            <a:r>
              <a:rPr kumimoji="1" lang="en-US" altLang="ja-JP" dirty="0">
                <a:solidFill>
                  <a:schemeClr val="tx1"/>
                </a:solidFill>
                <a:latin typeface="メイリオ" panose="020B0604030504040204" pitchFamily="50" charset="-128"/>
                <a:ea typeface="メイリオ" panose="020B0604030504040204" pitchFamily="50" charset="-128"/>
              </a:rPr>
              <a:t>PCA</a:t>
            </a:r>
            <a:r>
              <a:rPr kumimoji="1" lang="ja-JP" altLang="en-US" dirty="0">
                <a:solidFill>
                  <a:schemeClr val="tx1"/>
                </a:solidFill>
                <a:latin typeface="メイリオ" panose="020B0604030504040204" pitchFamily="50" charset="-128"/>
                <a:ea typeface="メイリオ" panose="020B0604030504040204" pitchFamily="50" charset="-128"/>
              </a:rPr>
              <a:t>アカウントを設定します］をクリックします。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リンクの有効期限が切れた場合は、管理者に再送をご依頼ください。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600" dirty="0">
              <a:solidFill>
                <a:schemeClr val="tx1"/>
              </a:solidFill>
              <a:latin typeface="メイリオ" panose="020B0604030504040204" pitchFamily="50" charset="-128"/>
              <a:ea typeface="メイリオ" panose="020B0604030504040204" pitchFamily="50" charset="-128"/>
            </a:endParaRPr>
          </a:p>
        </p:txBody>
      </p:sp>
      <p:sp>
        <p:nvSpPr>
          <p:cNvPr id="18" name="テキスト プレースホルダー 3">
            <a:extLst>
              <a:ext uri="{FF2B5EF4-FFF2-40B4-BE49-F238E27FC236}">
                <a16:creationId xmlns:a16="http://schemas.microsoft.com/office/drawing/2014/main" id="{3EE48F0D-17D5-C4F1-F25F-5A0CC35C6DC1}"/>
              </a:ext>
            </a:extLst>
          </p:cNvPr>
          <p:cNvSpPr txBox="1">
            <a:spLocks/>
          </p:cNvSpPr>
          <p:nvPr/>
        </p:nvSpPr>
        <p:spPr>
          <a:xfrm>
            <a:off x="6099835" y="1343824"/>
            <a:ext cx="6092165" cy="993229"/>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dirty="0">
                <a:latin typeface="メイリオ" panose="020B0604030504040204" pitchFamily="50" charset="-128"/>
                <a:ea typeface="メイリオ" panose="020B0604030504040204" pitchFamily="50" charset="-128"/>
              </a:rPr>
              <a:t>②アカウント設定の開始</a:t>
            </a:r>
            <a:endParaRPr kumimoji="1" lang="en-US" altLang="ja-JP" dirty="0">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アカウント設定の操作画面が表示されるので、［このリンクをクリックして実行する］をクリックします。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dirty="0">
              <a:latin typeface="メイリオ" panose="020B0604030504040204" pitchFamily="50" charset="-128"/>
              <a:ea typeface="メイリオ" panose="020B0604030504040204" pitchFamily="50" charset="-128"/>
            </a:endParaRPr>
          </a:p>
        </p:txBody>
      </p:sp>
      <p:sp>
        <p:nvSpPr>
          <p:cNvPr id="4" name="テキスト プレースホルダー 3">
            <a:extLst>
              <a:ext uri="{FF2B5EF4-FFF2-40B4-BE49-F238E27FC236}">
                <a16:creationId xmlns:a16="http://schemas.microsoft.com/office/drawing/2014/main" id="{0ECB20BE-B747-49CC-0A45-40AFC04ECDCD}"/>
              </a:ext>
            </a:extLst>
          </p:cNvPr>
          <p:cNvSpPr txBox="1">
            <a:spLocks/>
          </p:cNvSpPr>
          <p:nvPr/>
        </p:nvSpPr>
        <p:spPr>
          <a:xfrm>
            <a:off x="306248" y="5152282"/>
            <a:ext cx="5959653"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すでに他のテナントに所属しており、アカウントをお持ちの場合は「組織参加確認リクエストメール」が届きます。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a:r>
              <a:rPr kumimoji="1" lang="ja-JP" altLang="en-US" dirty="0">
                <a:solidFill>
                  <a:schemeClr val="tx1"/>
                </a:solidFill>
                <a:latin typeface="メイリオ" panose="020B0604030504040204" pitchFamily="50" charset="-128"/>
                <a:ea typeface="メイリオ" panose="020B0604030504040204" pitchFamily="50" charset="-128"/>
              </a:rPr>
              <a:t>メール本文の［新しい組織へ参加します］をクリックし、「組織参加完了」と表示されたら操作は完了です。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a:t>
            </a:r>
            <a:r>
              <a:rPr lang="en-US" altLang="ja-JP" dirty="0">
                <a:solidFill>
                  <a:schemeClr val="tx1"/>
                </a:solidFill>
                <a:latin typeface="メイリオ" panose="020B0604030504040204" pitchFamily="50" charset="-128"/>
                <a:ea typeface="メイリオ" panose="020B0604030504040204" pitchFamily="50" charset="-128"/>
              </a:rPr>
              <a:t>PCA</a:t>
            </a:r>
            <a:r>
              <a:rPr lang="ja-JP" altLang="en-US" dirty="0">
                <a:solidFill>
                  <a:schemeClr val="tx1"/>
                </a:solidFill>
                <a:latin typeface="メイリオ" panose="020B0604030504040204" pitchFamily="50" charset="-128"/>
                <a:ea typeface="メイリオ" panose="020B0604030504040204" pitchFamily="50" charset="-128"/>
              </a:rPr>
              <a:t>サービスへ戻る］をクリックするとログイン画面に進むので、</a:t>
            </a:r>
            <a:endParaRPr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lang="ja-JP" altLang="en-US" dirty="0">
                <a:solidFill>
                  <a:schemeClr val="tx1"/>
                </a:solidFill>
                <a:latin typeface="メイリオ" panose="020B0604030504040204" pitchFamily="50" charset="-128"/>
                <a:ea typeface="メイリオ" panose="020B0604030504040204" pitchFamily="50" charset="-128"/>
              </a:rPr>
              <a:t>続きは</a:t>
            </a:r>
            <a:r>
              <a:rPr lang="en-US" altLang="ja-JP" dirty="0">
                <a:solidFill>
                  <a:schemeClr val="tx1"/>
                </a:solidFill>
                <a:latin typeface="メイリオ" panose="020B0604030504040204" pitchFamily="50" charset="-128"/>
                <a:ea typeface="メイリオ" panose="020B0604030504040204" pitchFamily="50" charset="-128"/>
              </a:rPr>
              <a:t>P15-</a:t>
            </a:r>
            <a:r>
              <a:rPr lang="ja-JP" altLang="en-US" dirty="0">
                <a:solidFill>
                  <a:schemeClr val="tx1"/>
                </a:solidFill>
                <a:latin typeface="メイリオ" panose="020B0604030504040204" pitchFamily="50" charset="-128"/>
                <a:ea typeface="メイリオ" panose="020B0604030504040204" pitchFamily="50" charset="-128"/>
              </a:rPr>
              <a:t>②をご覧ください。</a:t>
            </a:r>
            <a:endParaRPr lang="en-US" altLang="ja-JP"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27481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DBE83-D157-63BE-4F4C-DB69870602F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35D2096-481D-09C3-25EF-26C308CB0CF0}"/>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9505091F-8E83-8248-C725-661937EEE49C}"/>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12</a:t>
            </a:fld>
            <a:endParaRPr lang="ja-JP" altLang="en-US"/>
          </a:p>
        </p:txBody>
      </p:sp>
      <p:sp>
        <p:nvSpPr>
          <p:cNvPr id="14" name="テキスト ボックス 13">
            <a:extLst>
              <a:ext uri="{FF2B5EF4-FFF2-40B4-BE49-F238E27FC236}">
                <a16:creationId xmlns:a16="http://schemas.microsoft.com/office/drawing/2014/main" id="{520BC280-76DE-A2D9-1B44-908E6E7F3BD7}"/>
              </a:ext>
            </a:extLst>
          </p:cNvPr>
          <p:cNvSpPr txBox="1"/>
          <p:nvPr/>
        </p:nvSpPr>
        <p:spPr>
          <a:xfrm>
            <a:off x="6279730" y="5603346"/>
            <a:ext cx="5431252" cy="738664"/>
          </a:xfrm>
          <a:prstGeom prst="rect">
            <a:avLst/>
          </a:prstGeom>
          <a:solidFill>
            <a:schemeClr val="lt1"/>
          </a:solidFill>
          <a:ln>
            <a:solidFill>
              <a:schemeClr val="tx1"/>
            </a:solidFill>
          </a:ln>
        </p:spPr>
        <p:txBody>
          <a:bodyPr wrap="square">
            <a:spAutoFit/>
          </a:bodyPr>
          <a:lstStyle/>
          <a:p>
            <a:r>
              <a:rPr lang="ja-JP" altLang="en-US" b="0" i="0" dirty="0">
                <a:solidFill>
                  <a:srgbClr val="1A1A1A"/>
                </a:solidFill>
                <a:effectLst/>
                <a:latin typeface="メイリオ" panose="020B0604030504040204" pitchFamily="50" charset="-128"/>
                <a:ea typeface="メイリオ" panose="020B0604030504040204" pitchFamily="50" charset="-128"/>
              </a:rPr>
              <a:t>パスワード設定の詳細については下記のページをご覧ください。</a:t>
            </a:r>
            <a:endParaRPr lang="en-US" altLang="ja-JP" b="0" i="0" dirty="0">
              <a:solidFill>
                <a:srgbClr val="1A1A1A"/>
              </a:solidFill>
              <a:effectLst/>
              <a:latin typeface="メイリオ" panose="020B0604030504040204" pitchFamily="50" charset="-128"/>
              <a:ea typeface="メイリオ" panose="020B0604030504040204" pitchFamily="50" charset="-128"/>
            </a:endParaRPr>
          </a:p>
          <a:p>
            <a:r>
              <a:rPr lang="en-US" altLang="ja-JP" dirty="0">
                <a:latin typeface="メイリオ" panose="020B0604030504040204" pitchFamily="50" charset="-128"/>
                <a:ea typeface="メイリオ" panose="020B0604030504040204" pitchFamily="50" charset="-128"/>
                <a:hlinkClick r:id="rId3"/>
              </a:rPr>
              <a:t>https://pca.jp/area_support/manual/pcaid/01_introduction/introduction_07.html</a:t>
            </a:r>
            <a:endParaRPr lang="en-US" altLang="ja-JP" dirty="0">
              <a:latin typeface="メイリオ" panose="020B0604030504040204" pitchFamily="50" charset="-128"/>
              <a:ea typeface="メイリオ" panose="020B0604030504040204" pitchFamily="50" charset="-128"/>
            </a:endParaRPr>
          </a:p>
        </p:txBody>
      </p:sp>
      <p:sp>
        <p:nvSpPr>
          <p:cNvPr id="20" name="テキスト プレースホルダー 3">
            <a:extLst>
              <a:ext uri="{FF2B5EF4-FFF2-40B4-BE49-F238E27FC236}">
                <a16:creationId xmlns:a16="http://schemas.microsoft.com/office/drawing/2014/main" id="{2A5786A7-1F19-4160-A0FA-5D65554A9A8D}"/>
              </a:ext>
            </a:extLst>
          </p:cNvPr>
          <p:cNvSpPr txBox="1">
            <a:spLocks/>
          </p:cNvSpPr>
          <p:nvPr/>
        </p:nvSpPr>
        <p:spPr>
          <a:xfrm>
            <a:off x="366692" y="91684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③利用規約、およびプライバシーポリシーの内容を確認</a:t>
            </a:r>
            <a:r>
              <a:rPr kumimoji="1" lang="ja-JP" altLang="en-US" dirty="0">
                <a:solidFill>
                  <a:schemeClr val="tx1"/>
                </a:solidFill>
                <a:latin typeface="メイリオ" panose="020B0604030504040204" pitchFamily="50" charset="-128"/>
                <a:ea typeface="メイリオ" panose="020B0604030504040204" pitchFamily="50" charset="-128"/>
              </a:rPr>
              <a:t>し</a:t>
            </a:r>
            <a:r>
              <a:rPr kumimoji="1" lang="ja-JP" altLang="en-US" dirty="0">
                <a:latin typeface="メイリオ" panose="020B0604030504040204" pitchFamily="50" charset="-128"/>
                <a:ea typeface="メイリオ" panose="020B0604030504040204" pitchFamily="50" charset="-128"/>
              </a:rPr>
              <a:t>、それぞれにチェックを入れて［同意する］をクリックします。</a:t>
            </a:r>
            <a:endParaRPr kumimoji="1" lang="en-US" altLang="ja-JP" dirty="0">
              <a:latin typeface="メイリオ" panose="020B0604030504040204" pitchFamily="50" charset="-128"/>
              <a:ea typeface="メイリオ" panose="020B0604030504040204" pitchFamily="50" charset="-128"/>
            </a:endParaRPr>
          </a:p>
        </p:txBody>
      </p:sp>
      <p:sp>
        <p:nvSpPr>
          <p:cNvPr id="23" name="テキスト プレースホルダー 3">
            <a:extLst>
              <a:ext uri="{FF2B5EF4-FFF2-40B4-BE49-F238E27FC236}">
                <a16:creationId xmlns:a16="http://schemas.microsoft.com/office/drawing/2014/main" id="{D28948DA-124C-BF36-C2BF-837E5F280C44}"/>
              </a:ext>
            </a:extLst>
          </p:cNvPr>
          <p:cNvSpPr txBox="1">
            <a:spLocks/>
          </p:cNvSpPr>
          <p:nvPr/>
        </p:nvSpPr>
        <p:spPr>
          <a:xfrm>
            <a:off x="6279730" y="898047"/>
            <a:ext cx="6092165" cy="751936"/>
          </a:xfrm>
          <a:prstGeom prst="rect">
            <a:avLst/>
          </a:prstGeom>
        </p:spPr>
        <p:txBody>
          <a:bodyPr>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sz="1600" dirty="0">
                <a:latin typeface="メイリオ" panose="020B0604030504040204" pitchFamily="50" charset="-128"/>
                <a:ea typeface="メイリオ" panose="020B0604030504040204" pitchFamily="50" charset="-128"/>
              </a:rPr>
              <a:t>④パスワード設定</a:t>
            </a:r>
            <a:endParaRPr kumimoji="1" lang="en-US" altLang="ja-JP" sz="1600" dirty="0">
              <a:latin typeface="メイリオ" panose="020B0604030504040204" pitchFamily="50" charset="-128"/>
              <a:ea typeface="メイリオ" panose="020B0604030504040204" pitchFamily="50" charset="-128"/>
            </a:endParaRPr>
          </a:p>
          <a:p>
            <a:pPr marL="50800" indent="0">
              <a:buNone/>
            </a:pPr>
            <a:r>
              <a:rPr kumimoji="1" lang="ja-JP" altLang="en-US" sz="1600" dirty="0">
                <a:latin typeface="メイリオ" panose="020B0604030504040204" pitchFamily="50" charset="-128"/>
                <a:ea typeface="メイリオ" panose="020B0604030504040204" pitchFamily="50" charset="-128"/>
              </a:rPr>
              <a:t>独自のパスワードを設定し、［パスワードを設定する］をクリックします。</a:t>
            </a:r>
            <a:r>
              <a:rPr kumimoji="1" lang="en-US" altLang="ja-JP" sz="16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パスワードは</a:t>
            </a:r>
            <a:r>
              <a:rPr kumimoji="1" lang="en-US" altLang="ja-JP" sz="1600" dirty="0">
                <a:solidFill>
                  <a:schemeClr val="tx1"/>
                </a:solidFill>
                <a:latin typeface="メイリオ" panose="020B0604030504040204" pitchFamily="50" charset="-128"/>
                <a:ea typeface="メイリオ" panose="020B0604030504040204" pitchFamily="50" charset="-128"/>
              </a:rPr>
              <a:t>12</a:t>
            </a:r>
            <a:r>
              <a:rPr kumimoji="1" lang="ja-JP" altLang="en-US" sz="1600" dirty="0">
                <a:solidFill>
                  <a:schemeClr val="tx1"/>
                </a:solidFill>
                <a:latin typeface="メイリオ" panose="020B0604030504040204" pitchFamily="50" charset="-128"/>
                <a:ea typeface="メイリオ" panose="020B0604030504040204" pitchFamily="50" charset="-128"/>
              </a:rPr>
              <a:t>桁以上です。</a:t>
            </a:r>
            <a:endParaRPr kumimoji="1" lang="en-US" altLang="ja-JP" sz="1600" dirty="0">
              <a:solidFill>
                <a:schemeClr val="tx1"/>
              </a:solidFill>
              <a:latin typeface="メイリオ" panose="020B0604030504040204" pitchFamily="50" charset="-128"/>
              <a:ea typeface="メイリオ" panose="020B0604030504040204" pitchFamily="50" charset="-128"/>
            </a:endParaRPr>
          </a:p>
        </p:txBody>
      </p:sp>
      <p:pic>
        <p:nvPicPr>
          <p:cNvPr id="25" name="図 24">
            <a:extLst>
              <a:ext uri="{FF2B5EF4-FFF2-40B4-BE49-F238E27FC236}">
                <a16:creationId xmlns:a16="http://schemas.microsoft.com/office/drawing/2014/main" id="{8641605C-9E01-E39E-D197-55634B3FBF82}"/>
              </a:ext>
            </a:extLst>
          </p:cNvPr>
          <p:cNvPicPr>
            <a:picLocks noChangeAspect="1"/>
          </p:cNvPicPr>
          <p:nvPr/>
        </p:nvPicPr>
        <p:blipFill>
          <a:blip r:embed="rId4"/>
          <a:srcRect l="30756" t="36610" r="30682" b="38353"/>
          <a:stretch>
            <a:fillRect/>
          </a:stretch>
        </p:blipFill>
        <p:spPr>
          <a:xfrm>
            <a:off x="821057" y="2439983"/>
            <a:ext cx="4503270" cy="1978033"/>
          </a:xfrm>
          <a:prstGeom prst="rect">
            <a:avLst/>
          </a:prstGeom>
        </p:spPr>
      </p:pic>
      <p:sp>
        <p:nvSpPr>
          <p:cNvPr id="26" name="正方形/長方形 25">
            <a:extLst>
              <a:ext uri="{FF2B5EF4-FFF2-40B4-BE49-F238E27FC236}">
                <a16:creationId xmlns:a16="http://schemas.microsoft.com/office/drawing/2014/main" id="{C29BF441-45BA-A489-F077-E1E2DE07073F}"/>
              </a:ext>
            </a:extLst>
          </p:cNvPr>
          <p:cNvSpPr/>
          <p:nvPr/>
        </p:nvSpPr>
        <p:spPr>
          <a:xfrm>
            <a:off x="2505128" y="3770289"/>
            <a:ext cx="1148662" cy="40989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Picture 2">
            <a:extLst>
              <a:ext uri="{FF2B5EF4-FFF2-40B4-BE49-F238E27FC236}">
                <a16:creationId xmlns:a16="http://schemas.microsoft.com/office/drawing/2014/main" id="{5BC4C998-DE9E-6F13-D247-B091C0A364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6207" y="5560053"/>
            <a:ext cx="833523" cy="833523"/>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E7C6D9B0-C0FB-DD42-1C24-FC8D0577BAAE}"/>
              </a:ext>
            </a:extLst>
          </p:cNvPr>
          <p:cNvPicPr>
            <a:picLocks noChangeAspect="1"/>
          </p:cNvPicPr>
          <p:nvPr/>
        </p:nvPicPr>
        <p:blipFill>
          <a:blip r:embed="rId6"/>
          <a:stretch>
            <a:fillRect/>
          </a:stretch>
        </p:blipFill>
        <p:spPr>
          <a:xfrm>
            <a:off x="7481976" y="1626830"/>
            <a:ext cx="3410438" cy="3866379"/>
          </a:xfrm>
          <a:prstGeom prst="rect">
            <a:avLst/>
          </a:prstGeom>
        </p:spPr>
      </p:pic>
      <p:sp>
        <p:nvSpPr>
          <p:cNvPr id="8" name="正方形/長方形 7">
            <a:extLst>
              <a:ext uri="{FF2B5EF4-FFF2-40B4-BE49-F238E27FC236}">
                <a16:creationId xmlns:a16="http://schemas.microsoft.com/office/drawing/2014/main" id="{D97F6498-293D-002B-4C1C-56E975DB03F4}"/>
              </a:ext>
            </a:extLst>
          </p:cNvPr>
          <p:cNvSpPr/>
          <p:nvPr/>
        </p:nvSpPr>
        <p:spPr>
          <a:xfrm>
            <a:off x="7721896" y="4831328"/>
            <a:ext cx="2949452" cy="30337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32699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B4AFF-46B4-47FB-8406-F4F54C10158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13134D0-4A7B-A913-3EA7-45338DC086D4}"/>
              </a:ext>
            </a:extLst>
          </p:cNvPr>
          <p:cNvSpPr>
            <a:spLocks noGrp="1"/>
          </p:cNvSpPr>
          <p:nvPr>
            <p:ph type="title"/>
          </p:nvPr>
        </p:nvSpPr>
        <p:spPr>
          <a:xfrm>
            <a:off x="533996" y="384897"/>
            <a:ext cx="10972800" cy="634082"/>
          </a:xfrm>
        </p:spPr>
        <p:txBody>
          <a:bodyPr/>
          <a:lstStyle/>
          <a:p>
            <a:r>
              <a:rPr kumimoji="1" lang="en-US" altLang="ja-JP" dirty="0">
                <a:latin typeface="メイリオ" panose="020B0604030504040204" pitchFamily="50" charset="-128"/>
                <a:ea typeface="メイリオ" panose="020B0604030504040204" pitchFamily="50" charset="-128"/>
              </a:rPr>
              <a:t>『PCA</a:t>
            </a:r>
            <a:r>
              <a:rPr kumimoji="1" lang="ja-JP" altLang="en-US" dirty="0">
                <a:latin typeface="メイリオ" panose="020B0604030504040204" pitchFamily="50" charset="-128"/>
                <a:ea typeface="メイリオ" panose="020B0604030504040204" pitchFamily="50" charset="-128"/>
              </a:rPr>
              <a:t> </a:t>
            </a:r>
            <a:r>
              <a:rPr kumimoji="1" lang="en-US" altLang="ja-JP" dirty="0">
                <a:latin typeface="メイリオ" panose="020B0604030504040204" pitchFamily="50" charset="-128"/>
                <a:ea typeface="メイリオ" panose="020B0604030504040204" pitchFamily="50" charset="-128"/>
              </a:rPr>
              <a:t>Hub』</a:t>
            </a:r>
            <a:r>
              <a:rPr kumimoji="1" lang="ja-JP" altLang="en-US" dirty="0">
                <a:latin typeface="メイリオ" panose="020B0604030504040204" pitchFamily="50" charset="-128"/>
                <a:ea typeface="メイリオ" panose="020B0604030504040204" pitchFamily="50" charset="-128"/>
              </a:rPr>
              <a:t>へのアカウント登録</a:t>
            </a:r>
            <a:endParaRPr kumimoji="1" lang="ja-JP" altLang="en-US" dirty="0"/>
          </a:p>
        </p:txBody>
      </p:sp>
      <p:sp>
        <p:nvSpPr>
          <p:cNvPr id="5" name="スライド番号プレースホルダー 4">
            <a:extLst>
              <a:ext uri="{FF2B5EF4-FFF2-40B4-BE49-F238E27FC236}">
                <a16:creationId xmlns:a16="http://schemas.microsoft.com/office/drawing/2014/main" id="{FEB90B58-9426-4FB4-66E7-7526A71761B8}"/>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13</a:t>
            </a:fld>
            <a:endParaRPr lang="ja-JP" altLang="en-US"/>
          </a:p>
        </p:txBody>
      </p:sp>
      <p:pic>
        <p:nvPicPr>
          <p:cNvPr id="14" name="Picture 3" descr="組織の選択（アカウント設定）">
            <a:extLst>
              <a:ext uri="{FF2B5EF4-FFF2-40B4-BE49-F238E27FC236}">
                <a16:creationId xmlns:a16="http://schemas.microsoft.com/office/drawing/2014/main" id="{3D7F50C4-26F3-7637-44E8-9C5DE25D3A01}"/>
              </a:ext>
            </a:extLst>
          </p:cNvPr>
          <p:cNvPicPr>
            <a:picLocks noChangeAspect="1"/>
          </p:cNvPicPr>
          <p:nvPr/>
        </p:nvPicPr>
        <p:blipFill>
          <a:blip r:embed="rId3"/>
          <a:stretch>
            <a:fillRect/>
          </a:stretch>
        </p:blipFill>
        <p:spPr>
          <a:xfrm>
            <a:off x="6731273" y="2564975"/>
            <a:ext cx="4310826" cy="1769420"/>
          </a:xfrm>
          <a:prstGeom prst="rect">
            <a:avLst/>
          </a:prstGeom>
        </p:spPr>
      </p:pic>
      <p:sp>
        <p:nvSpPr>
          <p:cNvPr id="27" name="テキスト プレースホルダー 3">
            <a:extLst>
              <a:ext uri="{FF2B5EF4-FFF2-40B4-BE49-F238E27FC236}">
                <a16:creationId xmlns:a16="http://schemas.microsoft.com/office/drawing/2014/main" id="{49645A8C-07F5-3893-2CEA-0F822E05150F}"/>
              </a:ext>
            </a:extLst>
          </p:cNvPr>
          <p:cNvSpPr txBox="1">
            <a:spLocks/>
          </p:cNvSpPr>
          <p:nvPr/>
        </p:nvSpPr>
        <p:spPr>
          <a:xfrm>
            <a:off x="133865"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⑤バックアップコードの発行</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ja-JP" altLang="en-US" dirty="0">
                <a:solidFill>
                  <a:schemeClr val="tx1"/>
                </a:solidFill>
                <a:latin typeface="メイリオ" panose="020B0604030504040204" pitchFamily="50" charset="-128"/>
                <a:ea typeface="メイリオ" panose="020B0604030504040204" pitchFamily="50" charset="-128"/>
              </a:rPr>
              <a:t>［印刷］［ダウンロード］［コピー］から選択し、バックアップコードを保存します。［バックアップコードを安全な場所に保存しました］にチェックを入れて、［準備完了］ボタンをクリックします。</a:t>
            </a:r>
            <a:endParaRPr kumimoji="1" lang="en-US" altLang="ja-JP" dirty="0">
              <a:solidFill>
                <a:schemeClr val="tx1"/>
              </a:solidFill>
              <a:latin typeface="メイリオ" panose="020B0604030504040204" pitchFamily="50" charset="-128"/>
              <a:ea typeface="メイリオ" panose="020B0604030504040204" pitchFamily="50" charset="-128"/>
            </a:endParaRPr>
          </a:p>
          <a:p>
            <a:pPr marL="50800" indent="0">
              <a:buNone/>
            </a:pPr>
            <a:r>
              <a:rPr kumimoji="1" lang="en-US" altLang="ja-JP" dirty="0">
                <a:solidFill>
                  <a:schemeClr val="tx1"/>
                </a:solidFill>
                <a:latin typeface="メイリオ" panose="020B0604030504040204" pitchFamily="50" charset="-128"/>
                <a:ea typeface="メイリオ" panose="020B0604030504040204" pitchFamily="50" charset="-128"/>
              </a:rPr>
              <a:t>※</a:t>
            </a:r>
            <a:r>
              <a:rPr kumimoji="1" lang="ja-JP" altLang="en-US" dirty="0">
                <a:solidFill>
                  <a:schemeClr val="tx1"/>
                </a:solidFill>
                <a:latin typeface="メイリオ" panose="020B0604030504040204" pitchFamily="50" charset="-128"/>
                <a:ea typeface="メイリオ" panose="020B0604030504040204" pitchFamily="50" charset="-128"/>
              </a:rPr>
              <a:t>バックアップコードは２段階認証メールを受信できない場合に使用します。画面の案内に従い、安全な場所に必ず保存してください</a:t>
            </a:r>
            <a:endParaRPr kumimoji="1" lang="en-US" altLang="ja-JP" dirty="0">
              <a:solidFill>
                <a:schemeClr val="tx1"/>
              </a:solidFill>
              <a:latin typeface="メイリオ" panose="020B0604030504040204" pitchFamily="50" charset="-128"/>
              <a:ea typeface="メイリオ" panose="020B0604030504040204" pitchFamily="50" charset="-128"/>
            </a:endParaRPr>
          </a:p>
        </p:txBody>
      </p:sp>
      <p:sp>
        <p:nvSpPr>
          <p:cNvPr id="30" name="テキスト プレースホルダー 3">
            <a:extLst>
              <a:ext uri="{FF2B5EF4-FFF2-40B4-BE49-F238E27FC236}">
                <a16:creationId xmlns:a16="http://schemas.microsoft.com/office/drawing/2014/main" id="{488F8DA3-8346-EF20-CDF1-F2D04F188395}"/>
              </a:ext>
            </a:extLst>
          </p:cNvPr>
          <p:cNvSpPr txBox="1">
            <a:spLocks/>
          </p:cNvSpPr>
          <p:nvPr/>
        </p:nvSpPr>
        <p:spPr>
          <a:xfrm>
            <a:off x="6117888" y="957664"/>
            <a:ext cx="6092165" cy="1455090"/>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⑥アカウント設定完了</a:t>
            </a:r>
            <a:endParaRPr kumimoji="1"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この画面が表示されたらアカウント設定は完了です。</a:t>
            </a:r>
            <a:endParaRPr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a:t>
            </a:r>
            <a:r>
              <a:rPr lang="en-US" altLang="ja-JP" dirty="0">
                <a:latin typeface="メイリオ" panose="020B0604030504040204" pitchFamily="50" charset="-128"/>
                <a:ea typeface="メイリオ" panose="020B0604030504040204" pitchFamily="50" charset="-128"/>
              </a:rPr>
              <a:t>PCA</a:t>
            </a:r>
            <a:r>
              <a:rPr lang="ja-JP" altLang="en-US" dirty="0">
                <a:latin typeface="メイリオ" panose="020B0604030504040204" pitchFamily="50" charset="-128"/>
                <a:ea typeface="メイリオ" panose="020B0604030504040204" pitchFamily="50" charset="-128"/>
              </a:rPr>
              <a:t>サービスへ戻る］をクリックすると、ログイン画面に進みます。</a:t>
            </a:r>
            <a:endParaRPr lang="en-US" altLang="ja-JP" dirty="0">
              <a:latin typeface="メイリオ" panose="020B0604030504040204" pitchFamily="50" charset="-128"/>
              <a:ea typeface="メイリオ" panose="020B0604030504040204" pitchFamily="50" charset="-128"/>
            </a:endParaRPr>
          </a:p>
          <a:p>
            <a:pPr marL="50800" indent="0">
              <a:buNone/>
            </a:pPr>
            <a:endParaRPr kumimoji="1" lang="en-US" altLang="ja-JP"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F3E598B5-11D3-5264-38BE-6E1445864D5D}"/>
              </a:ext>
            </a:extLst>
          </p:cNvPr>
          <p:cNvSpPr/>
          <p:nvPr/>
        </p:nvSpPr>
        <p:spPr>
          <a:xfrm>
            <a:off x="6993456" y="3741106"/>
            <a:ext cx="1547294"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8FBAE814-6681-E2A1-CF96-FC8A0D71FA11}"/>
              </a:ext>
            </a:extLst>
          </p:cNvPr>
          <p:cNvPicPr>
            <a:picLocks noChangeAspect="1"/>
          </p:cNvPicPr>
          <p:nvPr/>
        </p:nvPicPr>
        <p:blipFill>
          <a:blip r:embed="rId4"/>
          <a:stretch>
            <a:fillRect/>
          </a:stretch>
        </p:blipFill>
        <p:spPr>
          <a:xfrm>
            <a:off x="1746442" y="2341266"/>
            <a:ext cx="2667429" cy="4089805"/>
          </a:xfrm>
          <a:prstGeom prst="rect">
            <a:avLst/>
          </a:prstGeom>
        </p:spPr>
      </p:pic>
      <p:sp>
        <p:nvSpPr>
          <p:cNvPr id="10" name="正方形/長方形 9">
            <a:extLst>
              <a:ext uri="{FF2B5EF4-FFF2-40B4-BE49-F238E27FC236}">
                <a16:creationId xmlns:a16="http://schemas.microsoft.com/office/drawing/2014/main" id="{352C9A5A-27DD-D72D-B668-F632F012A70F}"/>
              </a:ext>
            </a:extLst>
          </p:cNvPr>
          <p:cNvSpPr/>
          <p:nvPr/>
        </p:nvSpPr>
        <p:spPr>
          <a:xfrm>
            <a:off x="1979459" y="5659478"/>
            <a:ext cx="1531346" cy="156327"/>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BF98E6D7-BABC-46F2-53F8-4226A6C77D13}"/>
              </a:ext>
            </a:extLst>
          </p:cNvPr>
          <p:cNvSpPr/>
          <p:nvPr/>
        </p:nvSpPr>
        <p:spPr>
          <a:xfrm>
            <a:off x="1872693" y="5961590"/>
            <a:ext cx="2254806" cy="236010"/>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50746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9210E-BE98-13D1-8AA3-DC7EE440521F}"/>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B50DC1B-C671-92EC-3196-8F589657449C}"/>
              </a:ext>
            </a:extLst>
          </p:cNvPr>
          <p:cNvSpPr>
            <a:spLocks noGrp="1"/>
          </p:cNvSpPr>
          <p:nvPr>
            <p:ph type="sldNum" sz="quarter" idx="12"/>
          </p:nvPr>
        </p:nvSpPr>
        <p:spPr/>
        <p:txBody>
          <a:bodyPr/>
          <a:lstStyle/>
          <a:p>
            <a:fld id="{8DE01AFB-559C-49C2-AF83-836728682562}" type="slidenum">
              <a:rPr kumimoji="1" lang="ja-JP" altLang="en-US" smtClean="0"/>
              <a:t>14</a:t>
            </a:fld>
            <a:endParaRPr kumimoji="1" lang="ja-JP" altLang="en-US"/>
          </a:p>
        </p:txBody>
      </p:sp>
      <p:sp>
        <p:nvSpPr>
          <p:cNvPr id="3" name="タイトル 1">
            <a:extLst>
              <a:ext uri="{FF2B5EF4-FFF2-40B4-BE49-F238E27FC236}">
                <a16:creationId xmlns:a16="http://schemas.microsoft.com/office/drawing/2014/main" id="{D89CF27B-BFC0-35DF-A4BD-E6F131B1225F}"/>
              </a:ext>
            </a:extLst>
          </p:cNvPr>
          <p:cNvSpPr txBox="1">
            <a:spLocks/>
          </p:cNvSpPr>
          <p:nvPr/>
        </p:nvSpPr>
        <p:spPr>
          <a:xfrm>
            <a:off x="771554" y="2353544"/>
            <a:ext cx="8534811"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ja-JP" altLang="en-US" sz="4000" dirty="0">
                <a:latin typeface="メイリオ" panose="020B0604030504040204" pitchFamily="50" charset="-128"/>
                <a:ea typeface="メイリオ" panose="020B0604030504040204" pitchFamily="50" charset="-128"/>
              </a:rPr>
              <a:t>初回ログイン</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1440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DEEEB-CFAB-338A-DAF1-5577DC33D49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2F92840-D1EA-592F-04C5-81D978B43F6E}"/>
              </a:ext>
            </a:extLst>
          </p:cNvPr>
          <p:cNvSpPr>
            <a:spLocks noGrp="1"/>
          </p:cNvSpPr>
          <p:nvPr>
            <p:ph type="title"/>
          </p:nvPr>
        </p:nvSpPr>
        <p:spPr>
          <a:xfrm>
            <a:off x="533996" y="384897"/>
            <a:ext cx="10972800" cy="634082"/>
          </a:xfrm>
        </p:spPr>
        <p:txBody>
          <a:bodyPr/>
          <a:lstStyle/>
          <a:p>
            <a:r>
              <a:rPr kumimoji="1" lang="ja-JP" altLang="en-US" dirty="0">
                <a:latin typeface="メイリオ" panose="020B0604030504040204" pitchFamily="50" charset="-128"/>
                <a:ea typeface="メイリオ" panose="020B0604030504040204" pitchFamily="50" charset="-128"/>
              </a:rPr>
              <a:t>初回ログイン</a:t>
            </a:r>
            <a:endParaRPr lang="ja-JP" altLang="en-US" dirty="0"/>
          </a:p>
        </p:txBody>
      </p:sp>
      <p:sp>
        <p:nvSpPr>
          <p:cNvPr id="5" name="スライド番号プレースホルダー 4">
            <a:extLst>
              <a:ext uri="{FF2B5EF4-FFF2-40B4-BE49-F238E27FC236}">
                <a16:creationId xmlns:a16="http://schemas.microsoft.com/office/drawing/2014/main" id="{FBD425FB-9585-A5B6-AC45-02D193243333}"/>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15</a:t>
            </a:fld>
            <a:endParaRPr lang="ja-JP" altLang="en-US"/>
          </a:p>
        </p:txBody>
      </p:sp>
      <p:sp>
        <p:nvSpPr>
          <p:cNvPr id="7" name="タイトル 1">
            <a:extLst>
              <a:ext uri="{FF2B5EF4-FFF2-40B4-BE49-F238E27FC236}">
                <a16:creationId xmlns:a16="http://schemas.microsoft.com/office/drawing/2014/main" id="{AEF5E8CA-C81F-13AB-2741-AB28CFA2FDF4}"/>
              </a:ext>
            </a:extLst>
          </p:cNvPr>
          <p:cNvSpPr txBox="1">
            <a:spLocks/>
          </p:cNvSpPr>
          <p:nvPr/>
        </p:nvSpPr>
        <p:spPr>
          <a:xfrm>
            <a:off x="6095999" y="934762"/>
            <a:ext cx="5982120" cy="175648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kumimoji="1" lang="ja-JP" altLang="en-US" sz="1400" dirty="0">
                <a:latin typeface="メイリオ" panose="020B0604030504040204" pitchFamily="50" charset="-128"/>
                <a:ea typeface="メイリオ" panose="020B0604030504040204" pitchFamily="50" charset="-128"/>
              </a:rPr>
              <a:t>②ログイン画面が表示されたら、「ログイン名またはメールアドレス」にメールアドレスを入力し、［</a:t>
            </a:r>
            <a:r>
              <a:rPr lang="ja-JP" altLang="en-US" sz="1400" dirty="0">
                <a:latin typeface="メイリオ" panose="020B0604030504040204" pitchFamily="50" charset="-128"/>
                <a:ea typeface="メイリオ" panose="020B0604030504040204" pitchFamily="50" charset="-128"/>
                <a:cs typeface="Calibri"/>
                <a:sym typeface="Calibri"/>
              </a:rPr>
              <a:t>ログイン状態を維持して認証の回数を減らす」</a:t>
            </a:r>
            <a:r>
              <a:rPr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にチェックを入れ、［次へ］をクリックします。</a:t>
            </a:r>
            <a:endParaRPr lang="en-US" altLang="ja-JP" sz="1400" dirty="0">
              <a:solidFill>
                <a:schemeClr val="tx1"/>
              </a:solidFill>
              <a:latin typeface="メイリオ" panose="020B0604030504040204" pitchFamily="50" charset="-128"/>
              <a:ea typeface="メイリオ" panose="020B0604030504040204" pitchFamily="50" charset="-128"/>
              <a:cs typeface="Calibri"/>
              <a:sym typeface="Calibri"/>
            </a:endParaRPr>
          </a:p>
          <a:p>
            <a:endPar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endParaRPr>
          </a:p>
          <a:p>
            <a:r>
              <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rPr>
              <a:t>※</a:t>
            </a:r>
            <a:r>
              <a:rPr kumimoji="1"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「ログイン先の組織」は既に表示されているので入力の必要はありません。</a:t>
            </a:r>
            <a:endPar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endParaRPr>
          </a:p>
          <a:p>
            <a:r>
              <a:rPr kumimoji="1" lang="en-US" altLang="ja-JP" sz="1400" dirty="0">
                <a:solidFill>
                  <a:schemeClr val="tx1"/>
                </a:solidFill>
                <a:latin typeface="メイリオ" panose="020B0604030504040204" pitchFamily="50" charset="-128"/>
                <a:ea typeface="メイリオ" panose="020B0604030504040204" pitchFamily="50" charset="-128"/>
              </a:rPr>
              <a:t>※</a:t>
            </a:r>
            <a:r>
              <a:rPr kumimoji="1" lang="ja-JP" altLang="en-US" sz="1400" dirty="0">
                <a:solidFill>
                  <a:schemeClr val="tx1"/>
                </a:solidFill>
                <a:latin typeface="メイリオ" panose="020B0604030504040204" pitchFamily="50" charset="-128"/>
                <a:ea typeface="メイリオ" panose="020B0604030504040204" pitchFamily="50" charset="-128"/>
              </a:rPr>
              <a:t>［</a:t>
            </a:r>
            <a:r>
              <a:rPr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ログイン状態を維持して認証の回数を減らす」にチェックを入れると、</a:t>
            </a:r>
            <a:r>
              <a:rPr kumimoji="1"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最終ログインから</a:t>
            </a:r>
            <a:r>
              <a:rPr kumimoji="1" lang="en-US" altLang="ja-JP" sz="1400" dirty="0">
                <a:solidFill>
                  <a:schemeClr val="tx1"/>
                </a:solidFill>
                <a:latin typeface="メイリオ" panose="020B0604030504040204" pitchFamily="50" charset="-128"/>
                <a:ea typeface="メイリオ" panose="020B0604030504040204" pitchFamily="50" charset="-128"/>
                <a:cs typeface="Calibri"/>
                <a:sym typeface="Calibri"/>
              </a:rPr>
              <a:t>40</a:t>
            </a:r>
            <a:r>
              <a:rPr kumimoji="1" lang="ja-JP" altLang="en-US" sz="1400" dirty="0">
                <a:solidFill>
                  <a:schemeClr val="tx1"/>
                </a:solidFill>
                <a:latin typeface="メイリオ" panose="020B0604030504040204" pitchFamily="50" charset="-128"/>
                <a:ea typeface="メイリオ" panose="020B0604030504040204" pitchFamily="50" charset="-128"/>
                <a:cs typeface="Calibri"/>
                <a:sym typeface="Calibri"/>
              </a:rPr>
              <a:t>日間ログイン状態を維持することができます。</a:t>
            </a:r>
            <a:endParaRPr kumimoji="1" lang="en-US" altLang="ja-JP" sz="1400" dirty="0">
              <a:solidFill>
                <a:schemeClr val="tx1"/>
              </a:solidFill>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64846AAE-2E52-524A-66B7-E81B327CA9B1}"/>
              </a:ext>
            </a:extLst>
          </p:cNvPr>
          <p:cNvSpPr txBox="1">
            <a:spLocks/>
          </p:cNvSpPr>
          <p:nvPr/>
        </p:nvSpPr>
        <p:spPr>
          <a:xfrm>
            <a:off x="422623" y="934762"/>
            <a:ext cx="5673375" cy="275549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50800"/>
            <a:r>
              <a:rPr lang="ja-JP" altLang="en-US" sz="1400" dirty="0"/>
              <a:t>①</a:t>
            </a:r>
            <a:r>
              <a:rPr lang="en-US" altLang="ja-JP" sz="1400" dirty="0"/>
              <a:t>P13</a:t>
            </a:r>
            <a:r>
              <a:rPr lang="ja-JP" altLang="en-US" sz="1400" dirty="0"/>
              <a:t>に記載の［</a:t>
            </a:r>
            <a:r>
              <a:rPr lang="en-US" altLang="ja-JP" sz="1400" dirty="0"/>
              <a:t>PCA</a:t>
            </a:r>
            <a:r>
              <a:rPr lang="ja-JP" altLang="en-US" sz="1400" dirty="0"/>
              <a:t>サービスへ戻る］をクリックした場合は②にお進みください。</a:t>
            </a:r>
            <a:endParaRPr lang="en-US" altLang="ja-JP" sz="1400" dirty="0"/>
          </a:p>
          <a:p>
            <a:pPr marL="50800"/>
            <a:endParaRPr lang="en-US" altLang="ja-JP" sz="1400" dirty="0"/>
          </a:p>
          <a:p>
            <a:pPr marL="50800"/>
            <a:r>
              <a:rPr kumimoji="1" lang="ja-JP" altLang="en-US" sz="1400" dirty="0">
                <a:latin typeface="メイリオ" panose="020B0604030504040204" pitchFamily="50" charset="-128"/>
                <a:ea typeface="メイリオ" panose="020B0604030504040204" pitchFamily="50" charset="-128"/>
              </a:rPr>
              <a:t>［</a:t>
            </a:r>
            <a:r>
              <a:rPr kumimoji="1" lang="en-US" altLang="ja-JP" sz="1400" dirty="0">
                <a:latin typeface="メイリオ" panose="020B0604030504040204" pitchFamily="50" charset="-128"/>
                <a:ea typeface="メイリオ" panose="020B0604030504040204" pitchFamily="50" charset="-128"/>
              </a:rPr>
              <a:t>PCA</a:t>
            </a:r>
            <a:r>
              <a:rPr kumimoji="1" lang="ja-JP" altLang="en-US" sz="1400" dirty="0">
                <a:latin typeface="メイリオ" panose="020B0604030504040204" pitchFamily="50" charset="-128"/>
                <a:ea typeface="メイリオ" panose="020B0604030504040204" pitchFamily="50" charset="-128"/>
              </a:rPr>
              <a:t>サービスへ戻る］をクリックせずに画面を閉じてしまった場合は、管理者から送られた「ライセンス付与のお知らせ」メールに記載の</a:t>
            </a:r>
            <a:r>
              <a:rPr kumimoji="1" lang="en-US" altLang="ja-JP" sz="1400" dirty="0">
                <a:latin typeface="メイリオ" panose="020B0604030504040204" pitchFamily="50" charset="-128"/>
                <a:ea typeface="メイリオ" panose="020B0604030504040204" pitchFamily="50" charset="-128"/>
              </a:rPr>
              <a:t>URL</a:t>
            </a:r>
            <a:r>
              <a:rPr kumimoji="1" lang="ja-JP" altLang="en-US" sz="1400" dirty="0">
                <a:latin typeface="メイリオ" panose="020B0604030504040204" pitchFamily="50" charset="-128"/>
                <a:ea typeface="メイリオ" panose="020B0604030504040204" pitchFamily="50" charset="-128"/>
              </a:rPr>
              <a:t>にアクセスすることで、ログイン画面へ移動できます。</a:t>
            </a:r>
            <a:endParaRPr kumimoji="1" lang="en-US" altLang="ja-JP" sz="1400" dirty="0">
              <a:latin typeface="メイリオ" panose="020B0604030504040204" pitchFamily="50" charset="-128"/>
              <a:ea typeface="メイリオ" panose="020B0604030504040204" pitchFamily="50" charset="-128"/>
            </a:endParaRPr>
          </a:p>
          <a:p>
            <a:pPr marL="50800"/>
            <a:endParaRPr kumimoji="1" lang="en-US" altLang="ja-JP" sz="1400" dirty="0">
              <a:latin typeface="メイリオ" panose="020B0604030504040204" pitchFamily="50" charset="-128"/>
              <a:ea typeface="メイリオ" panose="020B0604030504040204" pitchFamily="50" charset="-128"/>
            </a:endParaRPr>
          </a:p>
          <a:p>
            <a:pPr marL="50800"/>
            <a:endParaRPr kumimoji="1" lang="en-US" altLang="ja-JP" sz="1400" dirty="0"/>
          </a:p>
          <a:p>
            <a:pPr marL="50800"/>
            <a:endParaRPr lang="ja-JP" altLang="en-US" sz="1400" dirty="0"/>
          </a:p>
        </p:txBody>
      </p:sp>
      <p:grpSp>
        <p:nvGrpSpPr>
          <p:cNvPr id="3" name="グループ化 2">
            <a:extLst>
              <a:ext uri="{FF2B5EF4-FFF2-40B4-BE49-F238E27FC236}">
                <a16:creationId xmlns:a16="http://schemas.microsoft.com/office/drawing/2014/main" id="{042F5581-EE2B-BC07-954E-4906C6BAA387}"/>
              </a:ext>
            </a:extLst>
          </p:cNvPr>
          <p:cNvGrpSpPr/>
          <p:nvPr/>
        </p:nvGrpSpPr>
        <p:grpSpPr>
          <a:xfrm>
            <a:off x="7024097" y="2956166"/>
            <a:ext cx="4125924" cy="3355603"/>
            <a:chOff x="7019174" y="2654715"/>
            <a:chExt cx="4125924" cy="3355603"/>
          </a:xfrm>
        </p:grpSpPr>
        <p:pic>
          <p:nvPicPr>
            <p:cNvPr id="12" name="図 11">
              <a:extLst>
                <a:ext uri="{FF2B5EF4-FFF2-40B4-BE49-F238E27FC236}">
                  <a16:creationId xmlns:a16="http://schemas.microsoft.com/office/drawing/2014/main" id="{6F11A802-5554-D1FE-C59E-16C0AEA6AB51}"/>
                </a:ext>
              </a:extLst>
            </p:cNvPr>
            <p:cNvPicPr>
              <a:picLocks noChangeAspect="1"/>
            </p:cNvPicPr>
            <p:nvPr/>
          </p:nvPicPr>
          <p:blipFill>
            <a:blip r:embed="rId3"/>
            <a:stretch>
              <a:fillRect/>
            </a:stretch>
          </p:blipFill>
          <p:spPr>
            <a:xfrm>
              <a:off x="7019174" y="2654715"/>
              <a:ext cx="4125924" cy="3355603"/>
            </a:xfrm>
            <a:prstGeom prst="rect">
              <a:avLst/>
            </a:prstGeom>
          </p:spPr>
        </p:pic>
        <p:sp>
          <p:nvSpPr>
            <p:cNvPr id="13" name="正方形/長方形 12">
              <a:extLst>
                <a:ext uri="{FF2B5EF4-FFF2-40B4-BE49-F238E27FC236}">
                  <a16:creationId xmlns:a16="http://schemas.microsoft.com/office/drawing/2014/main" id="{5390A199-5162-473D-75AE-05602D7C0EC6}"/>
                </a:ext>
              </a:extLst>
            </p:cNvPr>
            <p:cNvSpPr/>
            <p:nvPr/>
          </p:nvSpPr>
          <p:spPr>
            <a:xfrm>
              <a:off x="7332209" y="4929208"/>
              <a:ext cx="2189615" cy="214149"/>
            </a:xfrm>
            <a:prstGeom prst="rect">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91756EDA-CDDC-B5BF-DAB8-B8EEE11D9F6E}"/>
              </a:ext>
            </a:extLst>
          </p:cNvPr>
          <p:cNvGrpSpPr/>
          <p:nvPr/>
        </p:nvGrpSpPr>
        <p:grpSpPr>
          <a:xfrm>
            <a:off x="533997" y="2705533"/>
            <a:ext cx="5562002" cy="3696947"/>
            <a:chOff x="6078665" y="2663421"/>
            <a:chExt cx="5562002" cy="3696947"/>
          </a:xfrm>
        </p:grpSpPr>
        <p:pic>
          <p:nvPicPr>
            <p:cNvPr id="15" name="図 14">
              <a:extLst>
                <a:ext uri="{FF2B5EF4-FFF2-40B4-BE49-F238E27FC236}">
                  <a16:creationId xmlns:a16="http://schemas.microsoft.com/office/drawing/2014/main" id="{8F9197F4-D069-D304-1E80-98096D543455}"/>
                </a:ext>
              </a:extLst>
            </p:cNvPr>
            <p:cNvPicPr>
              <a:picLocks noChangeAspect="1"/>
            </p:cNvPicPr>
            <p:nvPr/>
          </p:nvPicPr>
          <p:blipFill>
            <a:blip r:embed="rId4"/>
            <a:srcRect r="13821" b="2959"/>
            <a:stretch>
              <a:fillRect/>
            </a:stretch>
          </p:blipFill>
          <p:spPr>
            <a:xfrm>
              <a:off x="6078665" y="2663421"/>
              <a:ext cx="5562002" cy="3696947"/>
            </a:xfrm>
            <a:prstGeom prst="rect">
              <a:avLst/>
            </a:prstGeom>
            <a:ln>
              <a:solidFill>
                <a:schemeClr val="accent1"/>
              </a:solidFill>
            </a:ln>
          </p:spPr>
        </p:pic>
        <p:sp>
          <p:nvSpPr>
            <p:cNvPr id="16" name="正方形/長方形 15">
              <a:extLst>
                <a:ext uri="{FF2B5EF4-FFF2-40B4-BE49-F238E27FC236}">
                  <a16:creationId xmlns:a16="http://schemas.microsoft.com/office/drawing/2014/main" id="{65ADD95D-04E3-FC25-31E9-B66F165CBA56}"/>
                </a:ext>
              </a:extLst>
            </p:cNvPr>
            <p:cNvSpPr/>
            <p:nvPr/>
          </p:nvSpPr>
          <p:spPr>
            <a:xfrm>
              <a:off x="6125111" y="4140090"/>
              <a:ext cx="2682714" cy="252000"/>
            </a:xfrm>
            <a:prstGeom prst="rect">
              <a:avLst/>
            </a:prstGeom>
            <a:solidFill>
              <a:schemeClr val="bg1"/>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dirty="0">
                  <a:solidFill>
                    <a:srgbClr val="FF0000"/>
                  </a:solidFill>
                  <a:latin typeface="メイリオ" panose="020B0604030504040204" pitchFamily="50" charset="-128"/>
                  <a:ea typeface="メイリオ" panose="020B0604030504040204" pitchFamily="50" charset="-128"/>
                </a:rPr>
                <a:t>URL</a:t>
              </a:r>
              <a:r>
                <a:rPr kumimoji="1" lang="ja-JP" altLang="en-US" sz="1100" dirty="0">
                  <a:solidFill>
                    <a:srgbClr val="FF0000"/>
                  </a:solidFill>
                  <a:latin typeface="メイリオ" panose="020B0604030504040204" pitchFamily="50" charset="-128"/>
                  <a:ea typeface="メイリオ" panose="020B0604030504040204" pitchFamily="50" charset="-128"/>
                </a:rPr>
                <a:t>が記載されています</a:t>
              </a:r>
            </a:p>
          </p:txBody>
        </p:sp>
        <p:sp>
          <p:nvSpPr>
            <p:cNvPr id="22" name="正方形/長方形 21">
              <a:extLst>
                <a:ext uri="{FF2B5EF4-FFF2-40B4-BE49-F238E27FC236}">
                  <a16:creationId xmlns:a16="http://schemas.microsoft.com/office/drawing/2014/main" id="{4E6F7428-7ACD-CD63-DBCA-408CA6F57F47}"/>
                </a:ext>
              </a:extLst>
            </p:cNvPr>
            <p:cNvSpPr/>
            <p:nvPr/>
          </p:nvSpPr>
          <p:spPr>
            <a:xfrm>
              <a:off x="6125111" y="4761628"/>
              <a:ext cx="2682714" cy="252000"/>
            </a:xfrm>
            <a:prstGeom prst="rect">
              <a:avLst/>
            </a:prstGeom>
            <a:solidFill>
              <a:schemeClr val="bg1"/>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100" dirty="0">
                  <a:solidFill>
                    <a:srgbClr val="FF0000"/>
                  </a:solidFill>
                  <a:latin typeface="メイリオ" panose="020B0604030504040204" pitchFamily="50" charset="-128"/>
                  <a:ea typeface="メイリオ" panose="020B0604030504040204" pitchFamily="50" charset="-128"/>
                </a:rPr>
                <a:t>URL</a:t>
              </a:r>
              <a:r>
                <a:rPr kumimoji="1" lang="ja-JP" altLang="en-US" sz="1100" dirty="0">
                  <a:solidFill>
                    <a:srgbClr val="FF0000"/>
                  </a:solidFill>
                  <a:latin typeface="メイリオ" panose="020B0604030504040204" pitchFamily="50" charset="-128"/>
                  <a:ea typeface="メイリオ" panose="020B0604030504040204" pitchFamily="50" charset="-128"/>
                </a:rPr>
                <a:t>が記載されています</a:t>
              </a:r>
            </a:p>
          </p:txBody>
        </p:sp>
        <p:sp>
          <p:nvSpPr>
            <p:cNvPr id="23" name="矢印: 右 22">
              <a:extLst>
                <a:ext uri="{FF2B5EF4-FFF2-40B4-BE49-F238E27FC236}">
                  <a16:creationId xmlns:a16="http://schemas.microsoft.com/office/drawing/2014/main" id="{8EA4DEAD-71C7-13FD-6C40-43378FA36B52}"/>
                </a:ext>
              </a:extLst>
            </p:cNvPr>
            <p:cNvSpPr/>
            <p:nvPr/>
          </p:nvSpPr>
          <p:spPr>
            <a:xfrm rot="10800000">
              <a:off x="8889711" y="4639859"/>
              <a:ext cx="726141" cy="495538"/>
            </a:xfrm>
            <a:prstGeom prst="rightArrow">
              <a:avLst>
                <a:gd name="adj1" fmla="val 50000"/>
                <a:gd name="adj2" fmla="val 85277"/>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F8C2E782-2A51-FF4F-E445-4C0348B36B0B}"/>
                </a:ext>
              </a:extLst>
            </p:cNvPr>
            <p:cNvSpPr txBox="1"/>
            <p:nvPr/>
          </p:nvSpPr>
          <p:spPr>
            <a:xfrm>
              <a:off x="9666470" y="4727914"/>
              <a:ext cx="954107" cy="400110"/>
            </a:xfrm>
            <a:prstGeom prst="rect">
              <a:avLst/>
            </a:prstGeom>
            <a:noFill/>
          </p:spPr>
          <p:txBody>
            <a:bodyPr wrap="none" rtlCol="0">
              <a:spAutoFit/>
            </a:bodyPr>
            <a:lstStyle/>
            <a:p>
              <a:r>
                <a:rPr kumimoji="1" lang="ja-JP" altLang="en-US" sz="2000" b="1" dirty="0">
                  <a:solidFill>
                    <a:srgbClr val="FF0000"/>
                  </a:solidFill>
                  <a:latin typeface="メイリオ" panose="020B0604030504040204" pitchFamily="50" charset="-128"/>
                  <a:ea typeface="メイリオ" panose="020B0604030504040204" pitchFamily="50" charset="-128"/>
                </a:rPr>
                <a:t>こちら</a:t>
              </a:r>
            </a:p>
          </p:txBody>
        </p:sp>
      </p:grpSp>
      <p:sp>
        <p:nvSpPr>
          <p:cNvPr id="27" name="正方形/長方形 26">
            <a:extLst>
              <a:ext uri="{FF2B5EF4-FFF2-40B4-BE49-F238E27FC236}">
                <a16:creationId xmlns:a16="http://schemas.microsoft.com/office/drawing/2014/main" id="{02A9A5B5-D88B-DBBC-5AF6-AB4B584EA5ED}"/>
              </a:ext>
            </a:extLst>
          </p:cNvPr>
          <p:cNvSpPr/>
          <p:nvPr/>
        </p:nvSpPr>
        <p:spPr>
          <a:xfrm>
            <a:off x="1931960" y="3028012"/>
            <a:ext cx="902680" cy="122314"/>
          </a:xfrm>
          <a:prstGeom prst="rect">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B05F7661-504B-5391-1A55-D898B721B19C}"/>
              </a:ext>
            </a:extLst>
          </p:cNvPr>
          <p:cNvSpPr/>
          <p:nvPr/>
        </p:nvSpPr>
        <p:spPr>
          <a:xfrm>
            <a:off x="1181680" y="3153728"/>
            <a:ext cx="902680" cy="122314"/>
          </a:xfrm>
          <a:prstGeom prst="rect">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40865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4397F-1E7D-AFBE-72BF-CEE1D986E97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C917744-A0C8-7962-5CAD-120C05CF295A}"/>
              </a:ext>
            </a:extLst>
          </p:cNvPr>
          <p:cNvSpPr>
            <a:spLocks noGrp="1"/>
          </p:cNvSpPr>
          <p:nvPr>
            <p:ph type="title"/>
          </p:nvPr>
        </p:nvSpPr>
        <p:spPr>
          <a:xfrm>
            <a:off x="533996" y="384897"/>
            <a:ext cx="10972800" cy="634082"/>
          </a:xfrm>
        </p:spPr>
        <p:txBody>
          <a:bodyPr/>
          <a:lstStyle/>
          <a:p>
            <a:r>
              <a:rPr kumimoji="1" lang="ja-JP" altLang="en-US" dirty="0">
                <a:latin typeface="メイリオ" panose="020B0604030504040204" pitchFamily="50" charset="-128"/>
                <a:ea typeface="メイリオ" panose="020B0604030504040204" pitchFamily="50" charset="-128"/>
              </a:rPr>
              <a:t>初回ログイン</a:t>
            </a:r>
            <a:endParaRPr lang="ja-JP" altLang="en-US" dirty="0"/>
          </a:p>
        </p:txBody>
      </p:sp>
      <p:sp>
        <p:nvSpPr>
          <p:cNvPr id="5" name="スライド番号プレースホルダー 4">
            <a:extLst>
              <a:ext uri="{FF2B5EF4-FFF2-40B4-BE49-F238E27FC236}">
                <a16:creationId xmlns:a16="http://schemas.microsoft.com/office/drawing/2014/main" id="{20F994E9-2480-83AE-6CD0-300C60E5C895}"/>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16</a:t>
            </a:fld>
            <a:endParaRPr lang="ja-JP" altLang="en-US"/>
          </a:p>
        </p:txBody>
      </p:sp>
      <p:sp>
        <p:nvSpPr>
          <p:cNvPr id="7" name="タイトル 1">
            <a:extLst>
              <a:ext uri="{FF2B5EF4-FFF2-40B4-BE49-F238E27FC236}">
                <a16:creationId xmlns:a16="http://schemas.microsoft.com/office/drawing/2014/main" id="{ED49DD04-A3D9-1373-7227-F3D4C175F385}"/>
              </a:ext>
            </a:extLst>
          </p:cNvPr>
          <p:cNvSpPr txBox="1">
            <a:spLocks/>
          </p:cNvSpPr>
          <p:nvPr/>
        </p:nvSpPr>
        <p:spPr>
          <a:xfrm>
            <a:off x="6095999" y="934763"/>
            <a:ext cx="5972275" cy="102912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ja-JP" altLang="en-US" sz="1400" dirty="0">
                <a:latin typeface="メイリオ" panose="020B0604030504040204" pitchFamily="50" charset="-128"/>
                <a:ea typeface="メイリオ" panose="020B0604030504040204" pitchFamily="50" charset="-128"/>
              </a:rPr>
              <a:t>④</a:t>
            </a:r>
            <a:r>
              <a:rPr kumimoji="1" lang="ja-JP" altLang="en-US" sz="1400" dirty="0">
                <a:latin typeface="メイリオ" panose="020B0604030504040204" pitchFamily="50" charset="-128"/>
                <a:ea typeface="メイリオ" panose="020B0604030504040204" pitchFamily="50" charset="-128"/>
              </a:rPr>
              <a:t>登録したメールアドレス宛に</a:t>
            </a:r>
            <a:r>
              <a:rPr lang="en-US" altLang="ja-JP" sz="1400" dirty="0">
                <a:latin typeface="メイリオ" panose="020B0604030504040204" pitchFamily="50" charset="-128"/>
                <a:ea typeface="メイリオ" panose="020B0604030504040204" pitchFamily="50" charset="-128"/>
              </a:rPr>
              <a:t>【PCA ID</a:t>
            </a:r>
            <a:r>
              <a:rPr lang="ja-JP" altLang="en-US" sz="1400" dirty="0">
                <a:latin typeface="メイリオ" panose="020B0604030504040204" pitchFamily="50" charset="-128"/>
                <a:ea typeface="メイリオ" panose="020B0604030504040204" pitchFamily="50" charset="-128"/>
              </a:rPr>
              <a:t>サービス</a:t>
            </a:r>
            <a:r>
              <a:rPr lang="en-US" altLang="ja-JP" sz="1400" dirty="0">
                <a:latin typeface="メイリオ" panose="020B0604030504040204" pitchFamily="50" charset="-128"/>
                <a:ea typeface="メイリオ" panose="020B0604030504040204" pitchFamily="50" charset="-128"/>
              </a:rPr>
              <a:t>】</a:t>
            </a:r>
            <a:r>
              <a:rPr kumimoji="1" lang="ja-JP" altLang="en-US" sz="1400" dirty="0">
                <a:latin typeface="メイリオ" panose="020B0604030504040204" pitchFamily="50" charset="-128"/>
                <a:ea typeface="メイリオ" panose="020B0604030504040204" pitchFamily="50" charset="-128"/>
              </a:rPr>
              <a:t>から２段階認証コードのメールが届きます。</a:t>
            </a:r>
            <a:endParaRPr kumimoji="1" lang="en-US" altLang="ja-JP" sz="1400"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２段階認証コードの入力画面にメールで確認した２段階認証コードを入力し、［認証する］をクリックします。</a:t>
            </a:r>
            <a:endParaRPr kumimoji="1" lang="en-US" altLang="ja-JP" sz="1400" dirty="0">
              <a:latin typeface="メイリオ" panose="020B0604030504040204" pitchFamily="50" charset="-128"/>
              <a:ea typeface="メイリオ" panose="020B0604030504040204" pitchFamily="50" charset="-128"/>
            </a:endParaRPr>
          </a:p>
          <a:p>
            <a:endParaRPr kumimoji="1" lang="en-US" altLang="ja-JP" sz="1400" dirty="0">
              <a:latin typeface="メイリオ" panose="020B0604030504040204" pitchFamily="50" charset="-128"/>
              <a:ea typeface="メイリオ" panose="020B0604030504040204" pitchFamily="50" charset="-128"/>
            </a:endParaRPr>
          </a:p>
        </p:txBody>
      </p:sp>
      <p:sp>
        <p:nvSpPr>
          <p:cNvPr id="31" name="テキスト プレースホルダー 3">
            <a:extLst>
              <a:ext uri="{FF2B5EF4-FFF2-40B4-BE49-F238E27FC236}">
                <a16:creationId xmlns:a16="http://schemas.microsoft.com/office/drawing/2014/main" id="{2C2729E5-5ED8-CB2D-36EE-5A56EA331CE2}"/>
              </a:ext>
            </a:extLst>
          </p:cNvPr>
          <p:cNvSpPr txBox="1">
            <a:spLocks/>
          </p:cNvSpPr>
          <p:nvPr/>
        </p:nvSpPr>
        <p:spPr>
          <a:xfrm>
            <a:off x="345967" y="850545"/>
            <a:ext cx="5375325" cy="129703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ja-JP" altLang="en-US" sz="1400" dirty="0">
                <a:latin typeface="メイリオ" panose="020B0604030504040204" pitchFamily="50" charset="-128"/>
                <a:ea typeface="メイリオ" panose="020B0604030504040204" pitchFamily="50" charset="-128"/>
              </a:rPr>
              <a:t>③パスワードを入力し、［ログイン］をクリックします。</a:t>
            </a:r>
            <a:endParaRPr kumimoji="1" lang="en-US" altLang="ja-JP" sz="1400" dirty="0">
              <a:latin typeface="メイリオ" panose="020B0604030504040204" pitchFamily="50" charset="-128"/>
              <a:ea typeface="メイリオ" panose="020B0604030504040204" pitchFamily="50" charset="-128"/>
            </a:endParaRPr>
          </a:p>
          <a:p>
            <a:pPr marL="50800" indent="0">
              <a:buNone/>
            </a:pPr>
            <a:endParaRPr lang="ja-JP" altLang="en-US" sz="1400" dirty="0">
              <a:latin typeface="メイリオ" panose="020B0604030504040204" pitchFamily="50" charset="-128"/>
              <a:ea typeface="メイリオ" panose="020B0604030504040204" pitchFamily="50" charset="-128"/>
            </a:endParaRPr>
          </a:p>
          <a:p>
            <a:pPr marL="50800" indent="0">
              <a:buNone/>
            </a:pPr>
            <a:endParaRPr kumimoji="1" lang="en-US" altLang="ja-JP" sz="1400" dirty="0">
              <a:latin typeface="メイリオ" panose="020B0604030504040204" pitchFamily="50" charset="-128"/>
              <a:ea typeface="メイリオ" panose="020B0604030504040204" pitchFamily="50" charset="-128"/>
            </a:endParaRPr>
          </a:p>
          <a:p>
            <a:pPr marL="50800" indent="0">
              <a:buNone/>
            </a:pPr>
            <a:endParaRPr lang="ja-JP" altLang="en-US" sz="1400" dirty="0">
              <a:latin typeface="メイリオ" panose="020B0604030504040204" pitchFamily="50" charset="-128"/>
              <a:ea typeface="メイリオ" panose="020B0604030504040204" pitchFamily="50" charset="-128"/>
            </a:endParaRPr>
          </a:p>
        </p:txBody>
      </p:sp>
      <p:pic>
        <p:nvPicPr>
          <p:cNvPr id="28" name="図 27">
            <a:extLst>
              <a:ext uri="{FF2B5EF4-FFF2-40B4-BE49-F238E27FC236}">
                <a16:creationId xmlns:a16="http://schemas.microsoft.com/office/drawing/2014/main" id="{69243669-D1CE-D2DE-6E25-8A3A918C035A}"/>
              </a:ext>
            </a:extLst>
          </p:cNvPr>
          <p:cNvPicPr>
            <a:picLocks noChangeAspect="1"/>
          </p:cNvPicPr>
          <p:nvPr/>
        </p:nvPicPr>
        <p:blipFill>
          <a:blip r:embed="rId3"/>
          <a:stretch>
            <a:fillRect/>
          </a:stretch>
        </p:blipFill>
        <p:spPr>
          <a:xfrm>
            <a:off x="9082136" y="2420390"/>
            <a:ext cx="3070893" cy="2270766"/>
          </a:xfrm>
          <a:prstGeom prst="rect">
            <a:avLst/>
          </a:prstGeom>
        </p:spPr>
      </p:pic>
      <p:pic>
        <p:nvPicPr>
          <p:cNvPr id="8" name="図 7">
            <a:extLst>
              <a:ext uri="{FF2B5EF4-FFF2-40B4-BE49-F238E27FC236}">
                <a16:creationId xmlns:a16="http://schemas.microsoft.com/office/drawing/2014/main" id="{2599EDEE-6707-2F1F-72C5-A1475F6CAAE5}"/>
              </a:ext>
            </a:extLst>
          </p:cNvPr>
          <p:cNvPicPr>
            <a:picLocks noChangeAspect="1"/>
          </p:cNvPicPr>
          <p:nvPr/>
        </p:nvPicPr>
        <p:blipFill>
          <a:blip r:embed="rId4"/>
          <a:stretch>
            <a:fillRect/>
          </a:stretch>
        </p:blipFill>
        <p:spPr>
          <a:xfrm>
            <a:off x="5540639" y="2326984"/>
            <a:ext cx="3352833" cy="2773707"/>
          </a:xfrm>
          <a:prstGeom prst="rect">
            <a:avLst/>
          </a:prstGeom>
        </p:spPr>
      </p:pic>
      <p:pic>
        <p:nvPicPr>
          <p:cNvPr id="10" name="図 9">
            <a:extLst>
              <a:ext uri="{FF2B5EF4-FFF2-40B4-BE49-F238E27FC236}">
                <a16:creationId xmlns:a16="http://schemas.microsoft.com/office/drawing/2014/main" id="{5F8F39C6-17AA-2DD9-47BF-A521F680464F}"/>
              </a:ext>
            </a:extLst>
          </p:cNvPr>
          <p:cNvPicPr>
            <a:picLocks noChangeAspect="1"/>
          </p:cNvPicPr>
          <p:nvPr/>
        </p:nvPicPr>
        <p:blipFill>
          <a:blip r:embed="rId5"/>
          <a:stretch>
            <a:fillRect/>
          </a:stretch>
        </p:blipFill>
        <p:spPr>
          <a:xfrm>
            <a:off x="991452" y="2202180"/>
            <a:ext cx="3413793" cy="2061576"/>
          </a:xfrm>
          <a:prstGeom prst="rect">
            <a:avLst/>
          </a:prstGeom>
        </p:spPr>
      </p:pic>
    </p:spTree>
    <p:extLst>
      <p:ext uri="{BB962C8B-B14F-4D97-AF65-F5344CB8AC3E}">
        <p14:creationId xmlns:p14="http://schemas.microsoft.com/office/powerpoint/2010/main" val="220360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B6190-0FB5-01D3-F6CF-A0303BDD16E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BBAA251-9B8D-6A2A-6B62-DA023008AB01}"/>
              </a:ext>
            </a:extLst>
          </p:cNvPr>
          <p:cNvSpPr>
            <a:spLocks noGrp="1"/>
          </p:cNvSpPr>
          <p:nvPr>
            <p:ph type="title"/>
          </p:nvPr>
        </p:nvSpPr>
        <p:spPr>
          <a:xfrm>
            <a:off x="533996" y="384897"/>
            <a:ext cx="10972800" cy="634082"/>
          </a:xfrm>
        </p:spPr>
        <p:txBody>
          <a:bodyPr/>
          <a:lstStyle/>
          <a:p>
            <a:r>
              <a:rPr kumimoji="1" lang="ja-JP" altLang="en-US" dirty="0">
                <a:latin typeface="メイリオ" panose="020B0604030504040204" pitchFamily="50" charset="-128"/>
                <a:ea typeface="メイリオ" panose="020B0604030504040204" pitchFamily="50" charset="-128"/>
              </a:rPr>
              <a:t>初回ログイン</a:t>
            </a:r>
            <a:endParaRPr lang="ja-JP" altLang="en-US" dirty="0"/>
          </a:p>
        </p:txBody>
      </p:sp>
      <p:sp>
        <p:nvSpPr>
          <p:cNvPr id="5" name="スライド番号プレースホルダー 4">
            <a:extLst>
              <a:ext uri="{FF2B5EF4-FFF2-40B4-BE49-F238E27FC236}">
                <a16:creationId xmlns:a16="http://schemas.microsoft.com/office/drawing/2014/main" id="{70CDDA18-9AAE-5CBF-6314-EB0346176D7A}"/>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17</a:t>
            </a:fld>
            <a:endParaRPr lang="ja-JP" altLang="en-US"/>
          </a:p>
        </p:txBody>
      </p:sp>
      <p:sp>
        <p:nvSpPr>
          <p:cNvPr id="8" name="テキスト プレースホルダー 3">
            <a:extLst>
              <a:ext uri="{FF2B5EF4-FFF2-40B4-BE49-F238E27FC236}">
                <a16:creationId xmlns:a16="http://schemas.microsoft.com/office/drawing/2014/main" id="{F606A762-5E4B-026A-DBE3-C8488F0C36A7}"/>
              </a:ext>
            </a:extLst>
          </p:cNvPr>
          <p:cNvSpPr txBox="1">
            <a:spLocks/>
          </p:cNvSpPr>
          <p:nvPr/>
        </p:nvSpPr>
        <p:spPr>
          <a:xfrm>
            <a:off x="450742" y="980807"/>
            <a:ext cx="7278116" cy="1381394"/>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indent="0">
              <a:buNone/>
            </a:pPr>
            <a:r>
              <a:rPr kumimoji="1" lang="ja-JP" altLang="en-US" dirty="0">
                <a:latin typeface="メイリオ" panose="020B0604030504040204" pitchFamily="50" charset="-128"/>
                <a:ea typeface="メイリオ" panose="020B0604030504040204" pitchFamily="50" charset="-128"/>
              </a:rPr>
              <a:t>⑤</a:t>
            </a:r>
            <a:r>
              <a:rPr lang="ja-JP" altLang="en-US" dirty="0">
                <a:latin typeface="メイリオ" panose="020B0604030504040204" pitchFamily="50" charset="-128"/>
                <a:ea typeface="メイリオ" panose="020B0604030504040204" pitchFamily="50" charset="-128"/>
              </a:rPr>
              <a:t>この画面が表示されたら、ログインは完了です。</a:t>
            </a:r>
            <a:endParaRPr lang="en-US" altLang="ja-JP" dirty="0">
              <a:latin typeface="メイリオ" panose="020B0604030504040204" pitchFamily="50" charset="-128"/>
              <a:ea typeface="メイリオ" panose="020B0604030504040204" pitchFamily="50" charset="-128"/>
            </a:endParaRPr>
          </a:p>
          <a:p>
            <a:pPr marL="50800"/>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こちらの「</a:t>
            </a:r>
            <a:r>
              <a:rPr lang="en-US" altLang="ja-JP" dirty="0">
                <a:solidFill>
                  <a:schemeClr val="tx1"/>
                </a:solidFill>
                <a:latin typeface="メイリオ" panose="020B0604030504040204" pitchFamily="50" charset="-128"/>
                <a:ea typeface="メイリオ" panose="020B0604030504040204" pitchFamily="50" charset="-128"/>
              </a:rPr>
              <a:t>PCA</a:t>
            </a:r>
            <a:r>
              <a:rPr lang="ja-JP" altLang="en-US" dirty="0">
                <a:solidFill>
                  <a:schemeClr val="tx1"/>
                </a:solidFill>
                <a:latin typeface="メイリオ" panose="020B0604030504040204" pitchFamily="50" charset="-128"/>
                <a:ea typeface="メイリオ" panose="020B0604030504040204" pitchFamily="50" charset="-128"/>
              </a:rPr>
              <a:t> </a:t>
            </a:r>
            <a:r>
              <a:rPr lang="en-US" altLang="ja-JP" dirty="0">
                <a:solidFill>
                  <a:schemeClr val="tx1"/>
                </a:solidFill>
                <a:latin typeface="メイリオ" panose="020B0604030504040204" pitchFamily="50" charset="-128"/>
                <a:ea typeface="メイリオ" panose="020B0604030504040204" pitchFamily="50" charset="-128"/>
              </a:rPr>
              <a:t>Hub</a:t>
            </a:r>
            <a:r>
              <a:rPr lang="ja-JP" altLang="en-US" dirty="0">
                <a:solidFill>
                  <a:schemeClr val="tx1"/>
                </a:solidFill>
                <a:latin typeface="メイリオ" panose="020B0604030504040204" pitchFamily="50" charset="-128"/>
                <a:ea typeface="メイリオ" panose="020B0604030504040204" pitchFamily="50" charset="-128"/>
              </a:rPr>
              <a:t> ポータルサイト」はブラウザのお気に入り</a:t>
            </a:r>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ブックマーク</a:t>
            </a:r>
            <a:r>
              <a:rPr lang="en-US" altLang="ja-JP" dirty="0">
                <a:solidFill>
                  <a:schemeClr val="tx1"/>
                </a:solidFill>
                <a:latin typeface="メイリオ" panose="020B0604030504040204" pitchFamily="50" charset="-128"/>
                <a:ea typeface="メイリオ" panose="020B0604030504040204" pitchFamily="50" charset="-128"/>
              </a:rPr>
              <a:t>)</a:t>
            </a:r>
            <a:r>
              <a:rPr lang="ja-JP" altLang="en-US" dirty="0">
                <a:solidFill>
                  <a:schemeClr val="tx1"/>
                </a:solidFill>
                <a:latin typeface="メイリオ" panose="020B0604030504040204" pitchFamily="50" charset="-128"/>
                <a:ea typeface="メイリオ" panose="020B0604030504040204" pitchFamily="50" charset="-128"/>
              </a:rPr>
              <a:t>に登録しておくことをおすすめします。次に開く際に便利です。</a:t>
            </a:r>
            <a:endParaRPr lang="en-US" altLang="ja-JP" dirty="0">
              <a:solidFill>
                <a:schemeClr val="tx1"/>
              </a:solidFill>
              <a:latin typeface="メイリオ" panose="020B0604030504040204" pitchFamily="50" charset="-128"/>
              <a:ea typeface="メイリオ" panose="020B0604030504040204" pitchFamily="50" charset="-128"/>
            </a:endParaRPr>
          </a:p>
          <a:p>
            <a:pPr marL="50800"/>
            <a:endParaRPr lang="en-US" altLang="ja-JP" dirty="0">
              <a:latin typeface="メイリオ" panose="020B0604030504040204" pitchFamily="50" charset="-128"/>
              <a:ea typeface="メイリオ" panose="020B0604030504040204" pitchFamily="50" charset="-128"/>
            </a:endParaRPr>
          </a:p>
          <a:p>
            <a:pPr marL="50800" indent="0">
              <a:buNone/>
            </a:pPr>
            <a:r>
              <a:rPr lang="ja-JP" altLang="en-US" dirty="0">
                <a:latin typeface="メイリオ" panose="020B0604030504040204" pitchFamily="50" charset="-128"/>
                <a:ea typeface="メイリオ" panose="020B0604030504040204" pitchFamily="50" charset="-128"/>
              </a:rPr>
              <a:t>次は「</a:t>
            </a:r>
            <a:r>
              <a:rPr lang="en-US" altLang="ja-JP" dirty="0">
                <a:latin typeface="メイリオ" panose="020B0604030504040204" pitchFamily="50" charset="-128"/>
                <a:ea typeface="メイリオ" panose="020B0604030504040204" pitchFamily="50" charset="-128"/>
              </a:rPr>
              <a:t>PCA</a:t>
            </a:r>
            <a:r>
              <a:rPr lang="ja-JP" altLang="en-US" dirty="0">
                <a:latin typeface="メイリオ" panose="020B0604030504040204" pitchFamily="50" charset="-128"/>
                <a:ea typeface="メイリオ" panose="020B0604030504040204" pitchFamily="50" charset="-128"/>
              </a:rPr>
              <a:t> </a:t>
            </a:r>
            <a:r>
              <a:rPr lang="en-US" altLang="ja-JP" dirty="0">
                <a:latin typeface="メイリオ" panose="020B0604030504040204" pitchFamily="50" charset="-128"/>
                <a:ea typeface="メイリオ" panose="020B0604030504040204" pitchFamily="50" charset="-128"/>
              </a:rPr>
              <a:t>Hub </a:t>
            </a:r>
            <a:r>
              <a:rPr lang="ja-JP" altLang="en-US" dirty="0">
                <a:latin typeface="メイリオ" panose="020B0604030504040204" pitchFamily="50" charset="-128"/>
                <a:ea typeface="メイリオ" panose="020B0604030504040204" pitchFamily="50" charset="-128"/>
              </a:rPr>
              <a:t>年末調整」のアイコンをクリックし、年末調整のクライアントサイトへ進みます。</a:t>
            </a:r>
            <a:endParaRPr lang="en-US" altLang="ja-JP" dirty="0">
              <a:latin typeface="メイリオ" panose="020B0604030504040204" pitchFamily="50" charset="-128"/>
              <a:ea typeface="メイリオ" panose="020B0604030504040204" pitchFamily="50" charset="-128"/>
            </a:endParaRPr>
          </a:p>
        </p:txBody>
      </p:sp>
      <p:grpSp>
        <p:nvGrpSpPr>
          <p:cNvPr id="16" name="グループ化 15">
            <a:extLst>
              <a:ext uri="{FF2B5EF4-FFF2-40B4-BE49-F238E27FC236}">
                <a16:creationId xmlns:a16="http://schemas.microsoft.com/office/drawing/2014/main" id="{04D5DABD-F4DD-8656-AEE1-DFA4A862FC57}"/>
              </a:ext>
            </a:extLst>
          </p:cNvPr>
          <p:cNvGrpSpPr/>
          <p:nvPr/>
        </p:nvGrpSpPr>
        <p:grpSpPr>
          <a:xfrm>
            <a:off x="533996" y="2362201"/>
            <a:ext cx="6919368" cy="3853541"/>
            <a:chOff x="533996" y="2362201"/>
            <a:chExt cx="6919368" cy="3853541"/>
          </a:xfrm>
        </p:grpSpPr>
        <p:pic>
          <p:nvPicPr>
            <p:cNvPr id="11" name="図 10">
              <a:extLst>
                <a:ext uri="{FF2B5EF4-FFF2-40B4-BE49-F238E27FC236}">
                  <a16:creationId xmlns:a16="http://schemas.microsoft.com/office/drawing/2014/main" id="{2123EE1B-15DF-089F-5CB6-769B81D2AB39}"/>
                </a:ext>
              </a:extLst>
            </p:cNvPr>
            <p:cNvPicPr>
              <a:picLocks noChangeAspect="1"/>
            </p:cNvPicPr>
            <p:nvPr/>
          </p:nvPicPr>
          <p:blipFill>
            <a:blip r:embed="rId3"/>
            <a:srcRect t="35131" b="9359"/>
            <a:stretch>
              <a:fillRect/>
            </a:stretch>
          </p:blipFill>
          <p:spPr>
            <a:xfrm>
              <a:off x="533996" y="3240101"/>
              <a:ext cx="6900203" cy="2975641"/>
            </a:xfrm>
            <a:prstGeom prst="rect">
              <a:avLst/>
            </a:prstGeom>
          </p:spPr>
        </p:pic>
        <p:pic>
          <p:nvPicPr>
            <p:cNvPr id="13" name="図 12">
              <a:extLst>
                <a:ext uri="{FF2B5EF4-FFF2-40B4-BE49-F238E27FC236}">
                  <a16:creationId xmlns:a16="http://schemas.microsoft.com/office/drawing/2014/main" id="{BF0E9AFD-D428-D818-142A-031CA2A80BC8}"/>
                </a:ext>
              </a:extLst>
            </p:cNvPr>
            <p:cNvPicPr>
              <a:picLocks noChangeAspect="1"/>
            </p:cNvPicPr>
            <p:nvPr/>
          </p:nvPicPr>
          <p:blipFill>
            <a:blip r:embed="rId4"/>
            <a:stretch>
              <a:fillRect/>
            </a:stretch>
          </p:blipFill>
          <p:spPr>
            <a:xfrm>
              <a:off x="552094" y="2362201"/>
              <a:ext cx="6901270" cy="877900"/>
            </a:xfrm>
            <a:prstGeom prst="rect">
              <a:avLst/>
            </a:prstGeom>
          </p:spPr>
        </p:pic>
      </p:grpSp>
      <p:sp>
        <p:nvSpPr>
          <p:cNvPr id="15" name="正方形/長方形 14">
            <a:extLst>
              <a:ext uri="{FF2B5EF4-FFF2-40B4-BE49-F238E27FC236}">
                <a16:creationId xmlns:a16="http://schemas.microsoft.com/office/drawing/2014/main" id="{DD0C1D2B-0445-437D-EBED-C604676D692A}"/>
              </a:ext>
            </a:extLst>
          </p:cNvPr>
          <p:cNvSpPr/>
          <p:nvPr/>
        </p:nvSpPr>
        <p:spPr>
          <a:xfrm>
            <a:off x="1430164" y="3275130"/>
            <a:ext cx="900000" cy="46800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100" dirty="0">
              <a:solidFill>
                <a:srgbClr val="FF0000"/>
              </a:solidFill>
              <a:latin typeface="メイリオ" panose="020B0604030504040204" pitchFamily="50" charset="-128"/>
              <a:ea typeface="メイリオ" panose="020B0604030504040204" pitchFamily="50" charset="-128"/>
            </a:endParaRPr>
          </a:p>
        </p:txBody>
      </p:sp>
      <p:sp>
        <p:nvSpPr>
          <p:cNvPr id="17" name="正方形/長方形 16">
            <a:extLst>
              <a:ext uri="{FF2B5EF4-FFF2-40B4-BE49-F238E27FC236}">
                <a16:creationId xmlns:a16="http://schemas.microsoft.com/office/drawing/2014/main" id="{A3E93DFB-7F9B-77B2-5ADC-074912507AAA}"/>
              </a:ext>
            </a:extLst>
          </p:cNvPr>
          <p:cNvSpPr/>
          <p:nvPr/>
        </p:nvSpPr>
        <p:spPr>
          <a:xfrm>
            <a:off x="552094" y="3790350"/>
            <a:ext cx="900000" cy="694563"/>
          </a:xfrm>
          <a:prstGeom prst="rect">
            <a:avLst/>
          </a:prstGeom>
          <a:solidFill>
            <a:srgbClr val="F4F6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21898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C6DBD-FF77-F90E-28D2-D8DE4859875E}"/>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F341B65-3950-FF4E-B154-0B487A23BD23}"/>
              </a:ext>
            </a:extLst>
          </p:cNvPr>
          <p:cNvSpPr>
            <a:spLocks noGrp="1"/>
          </p:cNvSpPr>
          <p:nvPr>
            <p:ph type="sldNum" sz="quarter" idx="12"/>
          </p:nvPr>
        </p:nvSpPr>
        <p:spPr/>
        <p:txBody>
          <a:bodyPr/>
          <a:lstStyle/>
          <a:p>
            <a:fld id="{8DE01AFB-559C-49C2-AF83-836728682562}" type="slidenum">
              <a:rPr kumimoji="1" lang="ja-JP" altLang="en-US" smtClean="0"/>
              <a:t>18</a:t>
            </a:fld>
            <a:endParaRPr kumimoji="1" lang="ja-JP" altLang="en-US"/>
          </a:p>
        </p:txBody>
      </p:sp>
      <p:sp>
        <p:nvSpPr>
          <p:cNvPr id="3" name="タイトル 1">
            <a:extLst>
              <a:ext uri="{FF2B5EF4-FFF2-40B4-BE49-F238E27FC236}">
                <a16:creationId xmlns:a16="http://schemas.microsoft.com/office/drawing/2014/main" id="{32765A70-0685-EC8C-3E5A-C7D33F2343C7}"/>
              </a:ext>
            </a:extLst>
          </p:cNvPr>
          <p:cNvSpPr txBox="1">
            <a:spLocks/>
          </p:cNvSpPr>
          <p:nvPr/>
        </p:nvSpPr>
        <p:spPr>
          <a:xfrm>
            <a:off x="662694" y="2625687"/>
            <a:ext cx="10789075"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 年末調整</a:t>
            </a:r>
            <a:r>
              <a:rPr kumimoji="1" lang="en-US" altLang="ja-JP" sz="4000" dirty="0">
                <a:latin typeface="メイリオ" panose="020B0604030504040204" pitchFamily="50" charset="-128"/>
                <a:ea typeface="メイリオ" panose="020B0604030504040204" pitchFamily="50" charset="-128"/>
              </a:rPr>
              <a:t>』</a:t>
            </a:r>
            <a:r>
              <a:rPr kumimoji="1" lang="ja-JP" altLang="en-US" sz="4000" dirty="0">
                <a:latin typeface="メイリオ" panose="020B0604030504040204" pitchFamily="50" charset="-128"/>
                <a:ea typeface="メイリオ" panose="020B0604030504040204" pitchFamily="50" charset="-128"/>
              </a:rPr>
              <a:t>ご利用の前に</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85614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90227-F889-B12B-D6DD-D690D74C6EB2}"/>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CFA2FF4-8BE6-2B09-39E8-AEBACEB11EF8}"/>
              </a:ext>
            </a:extLst>
          </p:cNvPr>
          <p:cNvSpPr>
            <a:spLocks noGrp="1"/>
          </p:cNvSpPr>
          <p:nvPr>
            <p:ph type="sldNum" sz="quarter" idx="12"/>
          </p:nvPr>
        </p:nvSpPr>
        <p:spPr/>
        <p:txBody>
          <a:bodyPr/>
          <a:lstStyle/>
          <a:p>
            <a:fld id="{8DE01AFB-559C-49C2-AF83-836728682562}" type="slidenum">
              <a:rPr kumimoji="1" lang="ja-JP" altLang="en-US" smtClean="0"/>
              <a:t>19</a:t>
            </a:fld>
            <a:endParaRPr kumimoji="1" lang="ja-JP" altLang="en-US"/>
          </a:p>
        </p:txBody>
      </p:sp>
      <p:sp>
        <p:nvSpPr>
          <p:cNvPr id="3" name="テキスト プレースホルダー 2">
            <a:extLst>
              <a:ext uri="{FF2B5EF4-FFF2-40B4-BE49-F238E27FC236}">
                <a16:creationId xmlns:a16="http://schemas.microsoft.com/office/drawing/2014/main" id="{F6E9C1CF-2CC1-491E-F7E6-6D2DC4E27B88}"/>
              </a:ext>
            </a:extLst>
          </p:cNvPr>
          <p:cNvSpPr txBox="1">
            <a:spLocks/>
          </p:cNvSpPr>
          <p:nvPr/>
        </p:nvSpPr>
        <p:spPr>
          <a:xfrm>
            <a:off x="533996" y="1073570"/>
            <a:ext cx="11576227" cy="5165305"/>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en-US" altLang="ja-JP" sz="1800" b="1" dirty="0">
                <a:solidFill>
                  <a:schemeClr val="tx1"/>
                </a:solidFill>
                <a:latin typeface="メイリオ" panose="020B0604030504040204" pitchFamily="50" charset="-128"/>
                <a:ea typeface="メイリオ" panose="020B0604030504040204" pitchFamily="50" charset="-128"/>
              </a:rPr>
              <a:t>『PCA Hub </a:t>
            </a:r>
            <a:r>
              <a:rPr kumimoji="1" lang="ja-JP" altLang="en-US" sz="1800" b="1" dirty="0">
                <a:solidFill>
                  <a:schemeClr val="tx1"/>
                </a:solidFill>
                <a:latin typeface="メイリオ" panose="020B0604030504040204" pitchFamily="50" charset="-128"/>
                <a:ea typeface="メイリオ" panose="020B0604030504040204" pitchFamily="50" charset="-128"/>
              </a:rPr>
              <a:t>年末調整</a:t>
            </a:r>
            <a:r>
              <a:rPr kumimoji="1" lang="en-US" altLang="ja-JP" sz="1800" b="1" dirty="0">
                <a:solidFill>
                  <a:schemeClr val="tx1"/>
                </a:solidFill>
                <a:latin typeface="メイリオ" panose="020B0604030504040204" pitchFamily="50" charset="-128"/>
                <a:ea typeface="メイリオ" panose="020B0604030504040204" pitchFamily="50" charset="-128"/>
              </a:rPr>
              <a:t>』</a:t>
            </a:r>
            <a:r>
              <a:rPr kumimoji="1" lang="ja-JP" altLang="en-US" sz="1800" b="1" dirty="0">
                <a:solidFill>
                  <a:schemeClr val="tx1"/>
                </a:solidFill>
                <a:latin typeface="メイリオ" panose="020B0604030504040204" pitchFamily="50" charset="-128"/>
                <a:ea typeface="メイリオ" panose="020B0604030504040204" pitchFamily="50" charset="-128"/>
              </a:rPr>
              <a:t>とは</a:t>
            </a:r>
            <a:endParaRPr kumimoji="1" lang="en-US" altLang="ja-JP" sz="1800" b="1" dirty="0">
              <a:solidFill>
                <a:schemeClr val="tx1"/>
              </a:solidFill>
              <a:latin typeface="メイリオ" panose="020B0604030504040204" pitchFamily="50" charset="-128"/>
              <a:ea typeface="メイリオ" panose="020B0604030504040204" pitchFamily="50" charset="-128"/>
            </a:endParaRP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社員の皆さまが自分の年末調整に関する情報を簡単に入力・申請できるデジタルサービスです。自宅や職場のパソコンやスマートフォンから手軽に操作でき、控除申請や各種書類の提出がスムーズに行え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入力内容に不備があり、差し戻しがあった場合はメールで通知されます。再回答・再提出も</a:t>
            </a:r>
            <a:r>
              <a:rPr kumimoji="1" lang="en-US" altLang="ja-JP" sz="1800" dirty="0">
                <a:solidFill>
                  <a:schemeClr val="tx1"/>
                </a:solidFill>
                <a:latin typeface="メイリオ" panose="020B0604030504040204" pitchFamily="50" charset="-128"/>
                <a:ea typeface="メイリオ" panose="020B0604030504040204" pitchFamily="50" charset="-128"/>
              </a:rPr>
              <a:t>Web</a:t>
            </a:r>
            <a:r>
              <a:rPr kumimoji="1" lang="ja-JP" altLang="en-US" sz="1800" dirty="0">
                <a:solidFill>
                  <a:schemeClr val="tx1"/>
                </a:solidFill>
                <a:latin typeface="メイリオ" panose="020B0604030504040204" pitchFamily="50" charset="-128"/>
                <a:ea typeface="メイリオ" panose="020B0604030504040204" pitchFamily="50" charset="-128"/>
              </a:rPr>
              <a:t>上で行えます。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r>
              <a:rPr kumimoji="1" lang="en-US" altLang="ja-JP" sz="1800" dirty="0">
                <a:solidFill>
                  <a:schemeClr val="tx1"/>
                </a:solidFill>
                <a:latin typeface="メイリオ" panose="020B0604030504040204" pitchFamily="50" charset="-128"/>
                <a:ea typeface="メイリオ" panose="020B0604030504040204" pitchFamily="50" charset="-128"/>
              </a:rPr>
              <a:t>『PCA Hub </a:t>
            </a:r>
            <a:r>
              <a:rPr kumimoji="1" lang="ja-JP" altLang="en-US" sz="1800" dirty="0">
                <a:solidFill>
                  <a:schemeClr val="tx1"/>
                </a:solidFill>
                <a:latin typeface="メイリオ" panose="020B0604030504040204" pitchFamily="50" charset="-128"/>
                <a:ea typeface="メイリオ" panose="020B0604030504040204" pitchFamily="50" charset="-128"/>
              </a:rPr>
              <a:t>年末調整</a:t>
            </a:r>
            <a:r>
              <a:rPr kumimoji="1" lang="en-US" altLang="ja-JP" sz="1800" dirty="0">
                <a:solidFill>
                  <a:schemeClr val="tx1"/>
                </a:solidFill>
                <a:latin typeface="メイリオ" panose="020B0604030504040204" pitchFamily="50" charset="-128"/>
                <a:ea typeface="メイリオ" panose="020B0604030504040204" pitchFamily="50" charset="-128"/>
              </a:rPr>
              <a:t>』</a:t>
            </a:r>
            <a:r>
              <a:rPr kumimoji="1" lang="ja-JP" altLang="en-US" sz="1800" dirty="0">
                <a:solidFill>
                  <a:schemeClr val="tx1"/>
                </a:solidFill>
                <a:latin typeface="メイリオ" panose="020B0604030504040204" pitchFamily="50" charset="-128"/>
                <a:ea typeface="メイリオ" panose="020B0604030504040204" pitchFamily="50" charset="-128"/>
              </a:rPr>
              <a:t>は以下の７種類の申告書に対応しています。</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給与所得者の扶養控除等（異動）申告書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給与所得者の基礎控除申告書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給与所得者の配偶者控除等申告書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給与所得者の保険料控除申告書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給与所得者の特定親族特別控除申告書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所得金額調整控除申告書</a:t>
            </a:r>
          </a:p>
          <a:p>
            <a:pPr marL="50800"/>
            <a:r>
              <a:rPr kumimoji="1" lang="ja-JP" altLang="en-US" sz="1800" dirty="0">
                <a:solidFill>
                  <a:schemeClr val="tx1"/>
                </a:solidFill>
                <a:latin typeface="メイリオ" panose="020B0604030504040204" pitchFamily="50" charset="-128"/>
                <a:ea typeface="メイリオ" panose="020B0604030504040204" pitchFamily="50" charset="-128"/>
              </a:rPr>
              <a:t>住宅借入金等特別控除申告書</a:t>
            </a:r>
          </a:p>
          <a:p>
            <a:pPr marL="50800"/>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r>
              <a:rPr kumimoji="1" lang="ja-JP" altLang="en-US" sz="1800" b="1" dirty="0">
                <a:solidFill>
                  <a:schemeClr val="tx1"/>
                </a:solidFill>
                <a:latin typeface="メイリオ" panose="020B0604030504040204" pitchFamily="50" charset="-128"/>
                <a:ea typeface="メイリオ" panose="020B0604030504040204" pitchFamily="50" charset="-128"/>
              </a:rPr>
              <a:t>便利なポイント</a:t>
            </a:r>
            <a:endParaRPr kumimoji="1" lang="en-US" altLang="ja-JP" sz="1800" b="1" dirty="0">
              <a:solidFill>
                <a:schemeClr val="tx1"/>
              </a:solidFill>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u"/>
            </a:pPr>
            <a:r>
              <a:rPr kumimoji="1" lang="ja-JP" altLang="en-US" sz="1800" dirty="0">
                <a:solidFill>
                  <a:schemeClr val="tx1"/>
                </a:solidFill>
                <a:latin typeface="メイリオ" panose="020B0604030504040204" pitchFamily="50" charset="-128"/>
                <a:ea typeface="メイリオ" panose="020B0604030504040204" pitchFamily="50" charset="-128"/>
              </a:rPr>
              <a:t>アンケート形式で入力できます。扶養家族情報などに変更があった場合も簡単に申請することができます。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u"/>
            </a:pPr>
            <a:r>
              <a:rPr kumimoji="1" lang="ja-JP" altLang="en-US" sz="1800" dirty="0">
                <a:solidFill>
                  <a:schemeClr val="tx1"/>
                </a:solidFill>
                <a:latin typeface="メイリオ" panose="020B0604030504040204" pitchFamily="50" charset="-128"/>
                <a:ea typeface="メイリオ" panose="020B0604030504040204" pitchFamily="50" charset="-128"/>
              </a:rPr>
              <a:t>２年目以降は前年のデータが反映されていますので、変更のある箇所のみの入力となります。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u"/>
            </a:pPr>
            <a:r>
              <a:rPr kumimoji="1" lang="ja-JP" altLang="en-US" sz="1800" dirty="0">
                <a:solidFill>
                  <a:schemeClr val="tx1"/>
                </a:solidFill>
                <a:latin typeface="メイリオ" panose="020B0604030504040204" pitchFamily="50" charset="-128"/>
                <a:ea typeface="メイリオ" panose="020B0604030504040204" pitchFamily="50" charset="-128"/>
              </a:rPr>
              <a:t>各種控除の証明書もアップロードすることができます。</a:t>
            </a:r>
            <a:r>
              <a:rPr kumimoji="1" lang="en-US" altLang="ja-JP" sz="1800" dirty="0">
                <a:solidFill>
                  <a:schemeClr val="tx1"/>
                </a:solidFill>
                <a:latin typeface="メイリオ" panose="020B0604030504040204" pitchFamily="50" charset="-128"/>
                <a:ea typeface="メイリオ" panose="020B0604030504040204" pitchFamily="50" charset="-128"/>
              </a:rPr>
              <a:t>※</a:t>
            </a:r>
            <a:r>
              <a:rPr kumimoji="1" lang="ja-JP" altLang="en-US" sz="1800" dirty="0">
                <a:solidFill>
                  <a:schemeClr val="tx1"/>
                </a:solidFill>
                <a:latin typeface="メイリオ" panose="020B0604030504040204" pitchFamily="50" charset="-128"/>
                <a:ea typeface="メイリオ" panose="020B0604030504040204" pitchFamily="50" charset="-128"/>
              </a:rPr>
              <a:t>原本の提出は別途必要です。</a:t>
            </a:r>
            <a:endParaRPr kumimoji="1" lang="en-US" altLang="ja-JP" sz="1800" dirty="0">
              <a:solidFill>
                <a:schemeClr val="tx1"/>
              </a:solidFill>
              <a:latin typeface="メイリオ" panose="020B0604030504040204" pitchFamily="50" charset="-128"/>
              <a:ea typeface="メイリオ" panose="020B0604030504040204" pitchFamily="50" charset="-128"/>
            </a:endParaRPr>
          </a:p>
          <a:p>
            <a:pPr marL="50800"/>
            <a:endParaRPr kumimoji="1" lang="en-US" altLang="ja-JP" sz="1800" dirty="0">
              <a:solidFill>
                <a:schemeClr val="tx1"/>
              </a:solidFill>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6FAA7945-EBAA-8AD9-5FDD-EB474533DDD2}"/>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大まかな流れ</a:t>
            </a:r>
          </a:p>
        </p:txBody>
      </p:sp>
    </p:spTree>
    <p:extLst>
      <p:ext uri="{BB962C8B-B14F-4D97-AF65-F5344CB8AC3E}">
        <p14:creationId xmlns:p14="http://schemas.microsoft.com/office/powerpoint/2010/main" val="3578846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D9E64-3684-C2D4-D6CC-4EA1C154842D}"/>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3B5CADB-1F60-76BA-6FF0-562B93398F51}"/>
              </a:ext>
            </a:extLst>
          </p:cNvPr>
          <p:cNvSpPr>
            <a:spLocks noGrp="1"/>
          </p:cNvSpPr>
          <p:nvPr>
            <p:ph type="sldNum" sz="quarter" idx="12"/>
          </p:nvPr>
        </p:nvSpPr>
        <p:spPr/>
        <p:txBody>
          <a:bodyPr/>
          <a:lstStyle/>
          <a:p>
            <a:fld id="{8DE01AFB-559C-49C2-AF83-836728682562}" type="slidenum">
              <a:rPr kumimoji="1" lang="ja-JP" altLang="en-US" smtClean="0"/>
              <a:t>20</a:t>
            </a:fld>
            <a:endParaRPr kumimoji="1" lang="ja-JP" altLang="en-US"/>
          </a:p>
        </p:txBody>
      </p:sp>
      <p:sp>
        <p:nvSpPr>
          <p:cNvPr id="6" name="タイトル 1">
            <a:extLst>
              <a:ext uri="{FF2B5EF4-FFF2-40B4-BE49-F238E27FC236}">
                <a16:creationId xmlns:a16="http://schemas.microsoft.com/office/drawing/2014/main" id="{97216723-1DF5-88E6-636F-CE308C39D23A}"/>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事前に準備する書類</a:t>
            </a:r>
          </a:p>
        </p:txBody>
      </p:sp>
      <p:sp>
        <p:nvSpPr>
          <p:cNvPr id="12" name="テキスト プレースホルダー 2">
            <a:extLst>
              <a:ext uri="{FF2B5EF4-FFF2-40B4-BE49-F238E27FC236}">
                <a16:creationId xmlns:a16="http://schemas.microsoft.com/office/drawing/2014/main" id="{B89749D7-49FC-9AE4-20DE-396D5B28DE95}"/>
              </a:ext>
            </a:extLst>
          </p:cNvPr>
          <p:cNvSpPr txBox="1">
            <a:spLocks/>
          </p:cNvSpPr>
          <p:nvPr/>
        </p:nvSpPr>
        <p:spPr>
          <a:xfrm>
            <a:off x="402151" y="863187"/>
            <a:ext cx="11357727"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ja-JP" altLang="en-US" sz="1400" dirty="0"/>
              <a:t>以下が代表的な年末調整関連の提出書類になります。ご自身の状況によってはこの他にも必要な書類がある場合がございます。詳しくは年末調整担当者にお問い合わせください。</a:t>
            </a:r>
            <a:r>
              <a:rPr lang="ja-JP" altLang="ja-JP" sz="1400" dirty="0">
                <a:solidFill>
                  <a:srgbClr val="FF0000"/>
                </a:solidFill>
                <a:latin typeface="メイリオ" panose="020B0604030504040204" pitchFamily="50" charset="-128"/>
                <a:ea typeface="メイリオ" panose="020B0604030504040204" pitchFamily="50" charset="-128"/>
              </a:rPr>
              <a:t>控除証明書、掛金払込証明書等を電子データ（電子的控除証明書）で提出する場合は、原本の提出は不要です。</a:t>
            </a:r>
            <a:endParaRPr lang="ja-JP" altLang="en-US" sz="1400" dirty="0">
              <a:solidFill>
                <a:srgbClr val="FF0000"/>
              </a:solidFill>
              <a:latin typeface="メイリオ" panose="020B0604030504040204" pitchFamily="50" charset="-128"/>
              <a:ea typeface="メイリオ" panose="020B0604030504040204" pitchFamily="50" charset="-128"/>
            </a:endParaRPr>
          </a:p>
          <a:p>
            <a:pPr marL="50800" indent="0">
              <a:buFont typeface="Arial"/>
              <a:buNone/>
            </a:pPr>
            <a:endParaRPr kumimoji="1" lang="ja-JP" altLang="en-US" sz="1400" dirty="0"/>
          </a:p>
        </p:txBody>
      </p:sp>
      <p:graphicFrame>
        <p:nvGraphicFramePr>
          <p:cNvPr id="4" name="表 3">
            <a:extLst>
              <a:ext uri="{FF2B5EF4-FFF2-40B4-BE49-F238E27FC236}">
                <a16:creationId xmlns:a16="http://schemas.microsoft.com/office/drawing/2014/main" id="{73D15454-BAEA-277F-6F62-330C6798CB9C}"/>
              </a:ext>
            </a:extLst>
          </p:cNvPr>
          <p:cNvGraphicFramePr>
            <a:graphicFrameLocks noGrp="1"/>
          </p:cNvGraphicFramePr>
          <p:nvPr>
            <p:extLst>
              <p:ext uri="{D42A27DB-BD31-4B8C-83A1-F6EECF244321}">
                <p14:modId xmlns:p14="http://schemas.microsoft.com/office/powerpoint/2010/main" val="603936509"/>
              </p:ext>
            </p:extLst>
          </p:nvPr>
        </p:nvGraphicFramePr>
        <p:xfrm>
          <a:off x="841095" y="1678330"/>
          <a:ext cx="10062258" cy="4762945"/>
        </p:xfrm>
        <a:graphic>
          <a:graphicData uri="http://schemas.openxmlformats.org/drawingml/2006/table">
            <a:tbl>
              <a:tblPr firstRow="1" bandRow="1">
                <a:tableStyleId>{5C22544A-7EE6-4342-B048-85BDC9FD1C3A}</a:tableStyleId>
              </a:tblPr>
              <a:tblGrid>
                <a:gridCol w="2439824">
                  <a:extLst>
                    <a:ext uri="{9D8B030D-6E8A-4147-A177-3AD203B41FA5}">
                      <a16:colId xmlns:a16="http://schemas.microsoft.com/office/drawing/2014/main" val="3385134050"/>
                    </a:ext>
                  </a:extLst>
                </a:gridCol>
                <a:gridCol w="7622434">
                  <a:extLst>
                    <a:ext uri="{9D8B030D-6E8A-4147-A177-3AD203B41FA5}">
                      <a16:colId xmlns:a16="http://schemas.microsoft.com/office/drawing/2014/main" val="1498715745"/>
                    </a:ext>
                  </a:extLst>
                </a:gridCol>
              </a:tblGrid>
              <a:tr h="328930">
                <a:tc>
                  <a:txBody>
                    <a:bodyPr/>
                    <a:lstStyle/>
                    <a:p>
                      <a:pPr marL="0" algn="l" fontAlgn="ctr">
                        <a:buNone/>
                      </a:pPr>
                      <a:r>
                        <a:rPr lang="ja-JP" sz="1200" b="1" i="0" dirty="0">
                          <a:solidFill>
                            <a:schemeClr val="bg1"/>
                          </a:solidFill>
                          <a:effectLst/>
                          <a:latin typeface="メイリオ" panose="020B0604030504040204" pitchFamily="50" charset="-128"/>
                          <a:ea typeface="メイリオ" panose="020B0604030504040204" pitchFamily="50" charset="-128"/>
                        </a:rPr>
                        <a:t>入力カテゴリ</a:t>
                      </a:r>
                    </a:p>
                  </a:txBody>
                  <a:tcPr marL="22860" marR="22860" anchor="ctr"/>
                </a:tc>
                <a:tc>
                  <a:txBody>
                    <a:bodyPr/>
                    <a:lstStyle/>
                    <a:p>
                      <a:pPr marL="0" algn="l" fontAlgn="ctr">
                        <a:buNone/>
                      </a:pPr>
                      <a:r>
                        <a:rPr lang="ja-JP" sz="1200" b="1" i="0" dirty="0">
                          <a:solidFill>
                            <a:schemeClr val="bg1"/>
                          </a:solidFill>
                          <a:effectLst/>
                          <a:latin typeface="メイリオ" panose="020B0604030504040204" pitchFamily="50" charset="-128"/>
                          <a:ea typeface="メイリオ" panose="020B0604030504040204" pitchFamily="50" charset="-128"/>
                        </a:rPr>
                        <a:t>提出書類</a:t>
                      </a:r>
                    </a:p>
                  </a:txBody>
                  <a:tcPr marL="22860" marR="22860" anchor="ctr"/>
                </a:tc>
                <a:extLst>
                  <a:ext uri="{0D108BD9-81ED-4DB2-BD59-A6C34878D82A}">
                    <a16:rowId xmlns:a16="http://schemas.microsoft.com/office/drawing/2014/main" val="150749563"/>
                  </a:ext>
                </a:extLst>
              </a:tr>
              <a:tr h="309736">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本人収入</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前職の源泉徴収票</a:t>
                      </a:r>
                      <a:r>
                        <a:rPr lang="ja-JP" altLang="en-US" sz="1200" b="0" i="0" dirty="0">
                          <a:solidFill>
                            <a:srgbClr val="000000"/>
                          </a:solidFill>
                          <a:effectLst/>
                          <a:latin typeface="メイリオ" panose="020B0604030504040204" pitchFamily="50" charset="-128"/>
                          <a:ea typeface="メイリオ" panose="020B0604030504040204" pitchFamily="50" charset="-128"/>
                        </a:rPr>
                        <a:t>　</a:t>
                      </a:r>
                      <a:r>
                        <a:rPr lang="ja-JP" sz="1200" b="0" i="0" dirty="0">
                          <a:solidFill>
                            <a:srgbClr val="000000"/>
                          </a:solidFill>
                          <a:effectLst/>
                          <a:latin typeface="メイリオ" panose="020B0604030504040204" pitchFamily="50" charset="-128"/>
                          <a:ea typeface="メイリオ" panose="020B0604030504040204" pitchFamily="50" charset="-128"/>
                        </a:rPr>
                        <a:t>※当年に前職がある場合に限ります。</a:t>
                      </a:r>
                    </a:p>
                  </a:txBody>
                  <a:tcPr marL="22860" marR="22860"/>
                </a:tc>
                <a:extLst>
                  <a:ext uri="{0D108BD9-81ED-4DB2-BD59-A6C34878D82A}">
                    <a16:rowId xmlns:a16="http://schemas.microsoft.com/office/drawing/2014/main" val="1374207506"/>
                  </a:ext>
                </a:extLst>
              </a:tr>
              <a:tr h="270949">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勤労学生</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学生証のコピーまたは在学証明書</a:t>
                      </a:r>
                    </a:p>
                  </a:txBody>
                  <a:tcPr marL="22860" marR="22860"/>
                </a:tc>
                <a:extLst>
                  <a:ext uri="{0D108BD9-81ED-4DB2-BD59-A6C34878D82A}">
                    <a16:rowId xmlns:a16="http://schemas.microsoft.com/office/drawing/2014/main" val="667644190"/>
                  </a:ext>
                </a:extLst>
              </a:tr>
              <a:tr h="683257">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配偶者</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親族関係書類</a:t>
                      </a:r>
                    </a:p>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送金関係書類</a:t>
                      </a:r>
                    </a:p>
                    <a:p>
                      <a:pPr marL="0" lvl="0" indent="0" algn="l" fontAlgn="t">
                        <a:lnSpc>
                          <a:spcPct val="91667"/>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配偶者が非居住者の場合に限ります。</a:t>
                      </a:r>
                    </a:p>
                  </a:txBody>
                  <a:tcPr marL="22860" marR="22860"/>
                </a:tc>
                <a:extLst>
                  <a:ext uri="{0D108BD9-81ED-4DB2-BD59-A6C34878D82A}">
                    <a16:rowId xmlns:a16="http://schemas.microsoft.com/office/drawing/2014/main" val="502163938"/>
                  </a:ext>
                </a:extLst>
              </a:tr>
              <a:tr h="1170888">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扶養親族</a:t>
                      </a:r>
                    </a:p>
                  </a:txBody>
                  <a:tcPr marL="22860" marR="22860"/>
                </a:tc>
                <a:tc>
                  <a:txBody>
                    <a:bodyPr/>
                    <a:lstStyle/>
                    <a:p>
                      <a:pPr marL="0" algn="l" fontAlgn="t">
                        <a:lnSpc>
                          <a:spcPct val="100000"/>
                        </a:lnSpc>
                        <a:buNone/>
                      </a:pPr>
                      <a:r>
                        <a:rPr lang="ja-JP" sz="1200" b="0" i="0" dirty="0">
                          <a:solidFill>
                            <a:srgbClr val="000000"/>
                          </a:solidFill>
                          <a:effectLst/>
                          <a:latin typeface="メイリオ" panose="020B0604030504040204" pitchFamily="50" charset="-128"/>
                          <a:ea typeface="メイリオ" panose="020B0604030504040204" pitchFamily="50" charset="-128"/>
                        </a:rPr>
                        <a:t>親族関係書類(※1)</a:t>
                      </a:r>
                    </a:p>
                    <a:p>
                      <a:pPr marL="0" algn="l" fontAlgn="t">
                        <a:lnSpc>
                          <a:spcPct val="100000"/>
                        </a:lnSpc>
                        <a:buNone/>
                      </a:pPr>
                      <a:r>
                        <a:rPr lang="ja-JP" sz="1200" b="0" i="0" dirty="0">
                          <a:solidFill>
                            <a:srgbClr val="000000"/>
                          </a:solidFill>
                          <a:effectLst/>
                          <a:latin typeface="メイリオ" panose="020B0604030504040204" pitchFamily="50" charset="-128"/>
                          <a:ea typeface="メイリオ" panose="020B0604030504040204" pitchFamily="50" charset="-128"/>
                        </a:rPr>
                        <a:t>送金関係書類(※1)</a:t>
                      </a:r>
                    </a:p>
                    <a:p>
                      <a:pPr marL="0" algn="l" fontAlgn="t">
                        <a:lnSpc>
                          <a:spcPct val="100000"/>
                        </a:lnSpc>
                        <a:buNone/>
                      </a:pPr>
                      <a:r>
                        <a:rPr lang="ja-JP" sz="1200" b="0" i="0" dirty="0">
                          <a:solidFill>
                            <a:srgbClr val="000000"/>
                          </a:solidFill>
                          <a:effectLst/>
                          <a:latin typeface="メイリオ" panose="020B0604030504040204" pitchFamily="50" charset="-128"/>
                          <a:ea typeface="メイリオ" panose="020B0604030504040204" pitchFamily="50" charset="-128"/>
                        </a:rPr>
                        <a:t>留学ビザなどの留学証明書類(※1)(※2)</a:t>
                      </a:r>
                    </a:p>
                    <a:p>
                      <a:pPr marL="0" lvl="0" indent="0" algn="l" fontAlgn="t">
                        <a:lnSpc>
                          <a:spcPct val="100000"/>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1扶養親族が非居住者の場合に限ります。</a:t>
                      </a:r>
                    </a:p>
                    <a:p>
                      <a:pPr marL="0" lvl="0" indent="0" algn="l" fontAlgn="t">
                        <a:lnSpc>
                          <a:spcPct val="100000"/>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2留学証明書類は扶養親族が留学している場合に限ります。</a:t>
                      </a:r>
                    </a:p>
                  </a:txBody>
                  <a:tcPr marL="22860" marR="22860"/>
                </a:tc>
                <a:extLst>
                  <a:ext uri="{0D108BD9-81ED-4DB2-BD59-A6C34878D82A}">
                    <a16:rowId xmlns:a16="http://schemas.microsoft.com/office/drawing/2014/main" val="359310070"/>
                  </a:ext>
                </a:extLst>
              </a:tr>
              <a:tr h="280626">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生命保険料控除</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保険料の控除証明書</a:t>
                      </a:r>
                    </a:p>
                  </a:txBody>
                  <a:tcPr marL="22860" marR="22860"/>
                </a:tc>
                <a:extLst>
                  <a:ext uri="{0D108BD9-81ED-4DB2-BD59-A6C34878D82A}">
                    <a16:rowId xmlns:a16="http://schemas.microsoft.com/office/drawing/2014/main" val="2865375119"/>
                  </a:ext>
                </a:extLst>
              </a:tr>
              <a:tr h="270949">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地震保険料控除</a:t>
                      </a:r>
                    </a:p>
                  </a:txBody>
                  <a:tcPr marL="22860" marR="22860"/>
                </a:tc>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保険料の控除証明書</a:t>
                      </a:r>
                    </a:p>
                  </a:txBody>
                  <a:tcPr marL="22860" marR="22860"/>
                </a:tc>
                <a:extLst>
                  <a:ext uri="{0D108BD9-81ED-4DB2-BD59-A6C34878D82A}">
                    <a16:rowId xmlns:a16="http://schemas.microsoft.com/office/drawing/2014/main" val="3583064539"/>
                  </a:ext>
                </a:extLst>
              </a:tr>
              <a:tr h="303773">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社会保険料控除</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社会保険料控除証明書</a:t>
                      </a:r>
                    </a:p>
                  </a:txBody>
                  <a:tcPr marL="22860" marR="22860"/>
                </a:tc>
                <a:extLst>
                  <a:ext uri="{0D108BD9-81ED-4DB2-BD59-A6C34878D82A}">
                    <a16:rowId xmlns:a16="http://schemas.microsoft.com/office/drawing/2014/main" val="684669625"/>
                  </a:ext>
                </a:extLst>
              </a:tr>
              <a:tr h="454808">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小規模企業共済等掛金控除</a:t>
                      </a:r>
                    </a:p>
                  </a:txBody>
                  <a:tcPr marL="22860" marR="22860"/>
                </a:tc>
                <a:tc>
                  <a:txBody>
                    <a:bodyPr/>
                    <a:lstStyle/>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掛金払込証明書等</a:t>
                      </a:r>
                    </a:p>
                    <a:p>
                      <a:pPr marL="0" algn="l" fontAlgn="t">
                        <a:buNone/>
                      </a:pPr>
                      <a:r>
                        <a:rPr lang="ja-JP" sz="1200" b="0" i="0">
                          <a:solidFill>
                            <a:srgbClr val="000000"/>
                          </a:solidFill>
                          <a:effectLst/>
                          <a:latin typeface="メイリオ" panose="020B0604030504040204" pitchFamily="50" charset="-128"/>
                          <a:ea typeface="メイリオ" panose="020B0604030504040204" pitchFamily="50" charset="-128"/>
                        </a:rPr>
                        <a:t>個人型年金加入者掛金の払込証明書（iDeCo）</a:t>
                      </a:r>
                    </a:p>
                  </a:txBody>
                  <a:tcPr marL="22860" marR="22860"/>
                </a:tc>
                <a:extLst>
                  <a:ext uri="{0D108BD9-81ED-4DB2-BD59-A6C34878D82A}">
                    <a16:rowId xmlns:a16="http://schemas.microsoft.com/office/drawing/2014/main" val="977427792"/>
                  </a:ext>
                </a:extLst>
              </a:tr>
              <a:tr h="648555">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住宅ローン控除</a:t>
                      </a:r>
                    </a:p>
                  </a:txBody>
                  <a:tcPr marL="22860" marR="22860"/>
                </a:tc>
                <a:tc>
                  <a:txBody>
                    <a:bodyPr/>
                    <a:lstStyle/>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年末調整のための（特定増改築等）住宅借入金等特別控除証明書</a:t>
                      </a:r>
                    </a:p>
                    <a:p>
                      <a:pPr marL="0" algn="l" fontAlgn="t">
                        <a:buNone/>
                      </a:pPr>
                      <a:r>
                        <a:rPr lang="ja-JP" sz="1200" b="0" i="0" dirty="0">
                          <a:solidFill>
                            <a:srgbClr val="000000"/>
                          </a:solidFill>
                          <a:effectLst/>
                          <a:latin typeface="メイリオ" panose="020B0604030504040204" pitchFamily="50" charset="-128"/>
                          <a:ea typeface="メイリオ" panose="020B0604030504040204" pitchFamily="50" charset="-128"/>
                        </a:rPr>
                        <a:t>金融機関が発行した「住宅取得資金に係る借入金の年末残高等証明書」</a:t>
                      </a:r>
                    </a:p>
                    <a:p>
                      <a:pPr marL="0" lvl="0" indent="0" algn="l" fontAlgn="t">
                        <a:lnSpc>
                          <a:spcPct val="91667"/>
                        </a:lnSpc>
                        <a:spcBef>
                          <a:spcPts val="400"/>
                        </a:spcBef>
                        <a:spcAft>
                          <a:spcPts val="300"/>
                        </a:spcAft>
                        <a:buFont typeface="Arial" panose="020B0604020202020204" pitchFamily="34" charset="0"/>
                        <a:buNone/>
                      </a:pPr>
                      <a:r>
                        <a:rPr lang="ja-JP" sz="1200" b="0" i="0" dirty="0">
                          <a:solidFill>
                            <a:srgbClr val="000000"/>
                          </a:solidFill>
                          <a:effectLst/>
                          <a:latin typeface="メイリオ" panose="020B0604030504040204" pitchFamily="50" charset="-128"/>
                          <a:ea typeface="メイリオ" panose="020B0604030504040204" pitchFamily="50" charset="-128"/>
                        </a:rPr>
                        <a:t>※ 2023年以降に居住開始の場合、控除証明書が年末残高等証明書を兼ねる場合があります。</a:t>
                      </a:r>
                    </a:p>
                  </a:txBody>
                  <a:tcPr marL="22860" marR="22860"/>
                </a:tc>
                <a:extLst>
                  <a:ext uri="{0D108BD9-81ED-4DB2-BD59-A6C34878D82A}">
                    <a16:rowId xmlns:a16="http://schemas.microsoft.com/office/drawing/2014/main" val="638751479"/>
                  </a:ext>
                </a:extLst>
              </a:tr>
            </a:tbl>
          </a:graphicData>
        </a:graphic>
      </p:graphicFrame>
    </p:spTree>
    <p:extLst>
      <p:ext uri="{BB962C8B-B14F-4D97-AF65-F5344CB8AC3E}">
        <p14:creationId xmlns:p14="http://schemas.microsoft.com/office/powerpoint/2010/main" val="2270104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23180-D688-0A57-18D1-34DEC3E84C67}"/>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B03426D-1BE2-C0BF-E9C2-EC37FE90A6C7}"/>
              </a:ext>
            </a:extLst>
          </p:cNvPr>
          <p:cNvSpPr>
            <a:spLocks noGrp="1"/>
          </p:cNvSpPr>
          <p:nvPr>
            <p:ph type="sldNum" sz="quarter" idx="12"/>
          </p:nvPr>
        </p:nvSpPr>
        <p:spPr/>
        <p:txBody>
          <a:bodyPr/>
          <a:lstStyle/>
          <a:p>
            <a:fld id="{8DE01AFB-559C-49C2-AF83-836728682562}" type="slidenum">
              <a:rPr kumimoji="1" lang="ja-JP" altLang="en-US" smtClean="0">
                <a:latin typeface="メイリオ" panose="020B0604030504040204" pitchFamily="50" charset="-128"/>
                <a:ea typeface="メイリオ" panose="020B0604030504040204" pitchFamily="50" charset="-128"/>
              </a:rPr>
              <a:t>21</a:t>
            </a:fld>
            <a:endParaRPr kumimoji="1" lang="ja-JP" altLang="en-US">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4B2ED0AE-64ED-B327-039A-0B5B1412B2E8}"/>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メッセージ機能</a:t>
            </a:r>
          </a:p>
        </p:txBody>
      </p:sp>
      <p:sp>
        <p:nvSpPr>
          <p:cNvPr id="4" name="テキスト プレースホルダー 2">
            <a:extLst>
              <a:ext uri="{FF2B5EF4-FFF2-40B4-BE49-F238E27FC236}">
                <a16:creationId xmlns:a16="http://schemas.microsoft.com/office/drawing/2014/main" id="{6913BFA5-787D-5028-6CA5-9400EAEF6A62}"/>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latin typeface="メイリオ" panose="020B0604030504040204" pitchFamily="50" charset="-128"/>
                <a:ea typeface="メイリオ" panose="020B0604030504040204" pitchFamily="50" charset="-128"/>
              </a:rPr>
              <a:t>担当者に質問したいこと、連絡したいことがある場合、メッセージを送ることができます。</a:t>
            </a:r>
          </a:p>
        </p:txBody>
      </p:sp>
      <p:sp>
        <p:nvSpPr>
          <p:cNvPr id="5" name="テキスト プレースホルダー 3">
            <a:extLst>
              <a:ext uri="{FF2B5EF4-FFF2-40B4-BE49-F238E27FC236}">
                <a16:creationId xmlns:a16="http://schemas.microsoft.com/office/drawing/2014/main" id="{B7FED44F-2698-A690-F544-02FB36FD794C}"/>
              </a:ext>
            </a:extLst>
          </p:cNvPr>
          <p:cNvSpPr txBox="1">
            <a:spLocks/>
          </p:cNvSpPr>
          <p:nvPr/>
        </p:nvSpPr>
        <p:spPr>
          <a:xfrm>
            <a:off x="288409" y="1590452"/>
            <a:ext cx="3021542" cy="3438748"/>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sz="1600" dirty="0">
                <a:latin typeface="メイリオ" panose="020B0604030504040204" pitchFamily="50" charset="-128"/>
                <a:ea typeface="メイリオ" panose="020B0604030504040204" pitchFamily="50" charset="-128"/>
              </a:rPr>
              <a:t>① 「メッセージ」タブで「新規メッセージ」をクリックします。</a:t>
            </a:r>
          </a:p>
        </p:txBody>
      </p:sp>
      <p:pic>
        <p:nvPicPr>
          <p:cNvPr id="7" name="図 6">
            <a:extLst>
              <a:ext uri="{FF2B5EF4-FFF2-40B4-BE49-F238E27FC236}">
                <a16:creationId xmlns:a16="http://schemas.microsoft.com/office/drawing/2014/main" id="{4E2109B2-E90B-6AC2-C182-83DB28E0285E}"/>
              </a:ext>
            </a:extLst>
          </p:cNvPr>
          <p:cNvPicPr>
            <a:picLocks noChangeAspect="1"/>
          </p:cNvPicPr>
          <p:nvPr/>
        </p:nvPicPr>
        <p:blipFill>
          <a:blip r:embed="rId3"/>
          <a:srcRect t="328" b="19236"/>
          <a:stretch>
            <a:fillRect/>
          </a:stretch>
        </p:blipFill>
        <p:spPr>
          <a:xfrm>
            <a:off x="288409" y="3955745"/>
            <a:ext cx="4215157" cy="2349114"/>
          </a:xfrm>
          <a:prstGeom prst="rect">
            <a:avLst/>
          </a:prstGeom>
          <a:ln>
            <a:solidFill>
              <a:schemeClr val="tx1"/>
            </a:solidFill>
          </a:ln>
        </p:spPr>
      </p:pic>
      <p:pic>
        <p:nvPicPr>
          <p:cNvPr id="8" name="図 7">
            <a:extLst>
              <a:ext uri="{FF2B5EF4-FFF2-40B4-BE49-F238E27FC236}">
                <a16:creationId xmlns:a16="http://schemas.microsoft.com/office/drawing/2014/main" id="{417409A4-8E4D-83A3-564A-67F2AE449B5A}"/>
              </a:ext>
            </a:extLst>
          </p:cNvPr>
          <p:cNvPicPr>
            <a:picLocks noChangeAspect="1"/>
          </p:cNvPicPr>
          <p:nvPr/>
        </p:nvPicPr>
        <p:blipFill>
          <a:blip r:embed="rId4"/>
          <a:srcRect t="4851" b="19402"/>
          <a:stretch>
            <a:fillRect/>
          </a:stretch>
        </p:blipFill>
        <p:spPr>
          <a:xfrm>
            <a:off x="3527068" y="1677755"/>
            <a:ext cx="2269760" cy="3728635"/>
          </a:xfrm>
          <a:prstGeom prst="rect">
            <a:avLst/>
          </a:prstGeom>
          <a:ln>
            <a:solidFill>
              <a:schemeClr val="tx1"/>
            </a:solidFill>
          </a:ln>
        </p:spPr>
      </p:pic>
      <p:sp>
        <p:nvSpPr>
          <p:cNvPr id="9" name="テキスト プレースホルダー 3">
            <a:extLst>
              <a:ext uri="{FF2B5EF4-FFF2-40B4-BE49-F238E27FC236}">
                <a16:creationId xmlns:a16="http://schemas.microsoft.com/office/drawing/2014/main" id="{EB98CE9E-E72C-82EA-0755-78F14AE09731}"/>
              </a:ext>
            </a:extLst>
          </p:cNvPr>
          <p:cNvSpPr txBox="1">
            <a:spLocks/>
          </p:cNvSpPr>
          <p:nvPr/>
        </p:nvSpPr>
        <p:spPr>
          <a:xfrm>
            <a:off x="6095999" y="1590452"/>
            <a:ext cx="5693850" cy="17137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latin typeface="メイリオ" panose="020B0604030504040204" pitchFamily="50" charset="-128"/>
                <a:ea typeface="メイリオ" panose="020B0604030504040204" pitchFamily="50" charset="-128"/>
              </a:rPr>
              <a:t>②メッセージを入力し、「送信」ボタンをクリックします。</a:t>
            </a:r>
          </a:p>
        </p:txBody>
      </p:sp>
      <p:pic>
        <p:nvPicPr>
          <p:cNvPr id="12" name="図 11">
            <a:extLst>
              <a:ext uri="{FF2B5EF4-FFF2-40B4-BE49-F238E27FC236}">
                <a16:creationId xmlns:a16="http://schemas.microsoft.com/office/drawing/2014/main" id="{D404DE05-E845-B98F-CF23-F3BC16AD9F09}"/>
              </a:ext>
            </a:extLst>
          </p:cNvPr>
          <p:cNvPicPr>
            <a:picLocks noChangeAspect="1"/>
          </p:cNvPicPr>
          <p:nvPr/>
        </p:nvPicPr>
        <p:blipFill>
          <a:blip r:embed="rId5"/>
          <a:srcRect l="26395" t="30303" r="26446" b="30000"/>
          <a:stretch>
            <a:fillRect/>
          </a:stretch>
        </p:blipFill>
        <p:spPr>
          <a:xfrm>
            <a:off x="7198822" y="2447342"/>
            <a:ext cx="3875809" cy="2296390"/>
          </a:xfrm>
          <a:prstGeom prst="rect">
            <a:avLst/>
          </a:prstGeom>
          <a:ln>
            <a:solidFill>
              <a:schemeClr val="tx1"/>
            </a:solidFill>
          </a:ln>
        </p:spPr>
      </p:pic>
      <p:sp>
        <p:nvSpPr>
          <p:cNvPr id="14" name="正方形/長方形 13">
            <a:extLst>
              <a:ext uri="{FF2B5EF4-FFF2-40B4-BE49-F238E27FC236}">
                <a16:creationId xmlns:a16="http://schemas.microsoft.com/office/drawing/2014/main" id="{1B383D30-F5D3-F0E3-D0E7-B774BCCE4C3B}"/>
              </a:ext>
            </a:extLst>
          </p:cNvPr>
          <p:cNvSpPr/>
          <p:nvPr/>
        </p:nvSpPr>
        <p:spPr>
          <a:xfrm>
            <a:off x="1958215" y="4533456"/>
            <a:ext cx="876425" cy="21027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64A87852-BBAD-CD0B-E3B3-A5FA9C9D5465}"/>
              </a:ext>
            </a:extLst>
          </p:cNvPr>
          <p:cNvSpPr/>
          <p:nvPr/>
        </p:nvSpPr>
        <p:spPr>
          <a:xfrm>
            <a:off x="4267318" y="2557947"/>
            <a:ext cx="758779" cy="26943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a:extLst>
              <a:ext uri="{FF2B5EF4-FFF2-40B4-BE49-F238E27FC236}">
                <a16:creationId xmlns:a16="http://schemas.microsoft.com/office/drawing/2014/main" id="{C0CD286C-E777-271F-89E4-C84FF42ABA8E}"/>
              </a:ext>
            </a:extLst>
          </p:cNvPr>
          <p:cNvSpPr/>
          <p:nvPr/>
        </p:nvSpPr>
        <p:spPr>
          <a:xfrm>
            <a:off x="7289614" y="2860685"/>
            <a:ext cx="3671610" cy="128305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3309A8A5-8728-A8E9-A800-E7C10EBA9A38}"/>
              </a:ext>
            </a:extLst>
          </p:cNvPr>
          <p:cNvSpPr/>
          <p:nvPr/>
        </p:nvSpPr>
        <p:spPr>
          <a:xfrm>
            <a:off x="8746029" y="4328932"/>
            <a:ext cx="758779" cy="414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8876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88DBF-DA88-B69D-E5CE-59CDF66D67CF}"/>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0C85E36-C91B-DEA7-637A-8219AB066DE0}"/>
              </a:ext>
            </a:extLst>
          </p:cNvPr>
          <p:cNvSpPr>
            <a:spLocks noGrp="1"/>
          </p:cNvSpPr>
          <p:nvPr>
            <p:ph type="sldNum" sz="quarter" idx="12"/>
          </p:nvPr>
        </p:nvSpPr>
        <p:spPr/>
        <p:txBody>
          <a:bodyPr/>
          <a:lstStyle/>
          <a:p>
            <a:fld id="{8DE01AFB-559C-49C2-AF83-836728682562}" type="slidenum">
              <a:rPr kumimoji="1" lang="ja-JP" altLang="en-US" smtClean="0">
                <a:latin typeface="メイリオ" panose="020B0604030504040204" pitchFamily="50" charset="-128"/>
                <a:ea typeface="メイリオ" panose="020B0604030504040204" pitchFamily="50" charset="-128"/>
              </a:rPr>
              <a:t>22</a:t>
            </a:fld>
            <a:endParaRPr kumimoji="1" lang="ja-JP" altLang="en-US">
              <a:latin typeface="メイリオ" panose="020B0604030504040204" pitchFamily="50" charset="-128"/>
              <a:ea typeface="メイリオ" panose="020B0604030504040204" pitchFamily="50" charset="-128"/>
            </a:endParaRPr>
          </a:p>
        </p:txBody>
      </p:sp>
      <p:sp>
        <p:nvSpPr>
          <p:cNvPr id="6" name="タイトル 1">
            <a:extLst>
              <a:ext uri="{FF2B5EF4-FFF2-40B4-BE49-F238E27FC236}">
                <a16:creationId xmlns:a16="http://schemas.microsoft.com/office/drawing/2014/main" id="{AF758CE4-5F86-43FC-AEED-92EC38F3C95A}"/>
              </a:ext>
            </a:extLst>
          </p:cNvPr>
          <p:cNvSpPr txBox="1">
            <a:spLocks/>
          </p:cNvSpPr>
          <p:nvPr/>
        </p:nvSpPr>
        <p:spPr>
          <a:xfrm>
            <a:off x="533996" y="439489"/>
            <a:ext cx="10972800" cy="634082"/>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kumimoji="1" lang="ja-JP" altLang="en-US" sz="2800" dirty="0">
                <a:solidFill>
                  <a:schemeClr val="tx1"/>
                </a:solidFill>
                <a:latin typeface="メイリオ" panose="020B0604030504040204" pitchFamily="50" charset="-128"/>
                <a:ea typeface="メイリオ" panose="020B0604030504040204" pitchFamily="50" charset="-128"/>
              </a:rPr>
              <a:t>メッセージ機能</a:t>
            </a:r>
          </a:p>
        </p:txBody>
      </p:sp>
      <p:sp>
        <p:nvSpPr>
          <p:cNvPr id="5" name="テキスト プレースホルダー 3">
            <a:extLst>
              <a:ext uri="{FF2B5EF4-FFF2-40B4-BE49-F238E27FC236}">
                <a16:creationId xmlns:a16="http://schemas.microsoft.com/office/drawing/2014/main" id="{9B8E5093-8B7F-B9D9-F6F4-98EA2F317419}"/>
              </a:ext>
            </a:extLst>
          </p:cNvPr>
          <p:cNvSpPr txBox="1">
            <a:spLocks/>
          </p:cNvSpPr>
          <p:nvPr/>
        </p:nvSpPr>
        <p:spPr>
          <a:xfrm>
            <a:off x="288409" y="1590452"/>
            <a:ext cx="3021542" cy="3438748"/>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0800"/>
            <a:r>
              <a:rPr kumimoji="1" lang="ja-JP" altLang="en-US" sz="1600" dirty="0">
                <a:latin typeface="メイリオ" panose="020B0604030504040204" pitchFamily="50" charset="-128"/>
                <a:ea typeface="メイリオ" panose="020B0604030504040204" pitchFamily="50" charset="-128"/>
              </a:rPr>
              <a:t>③ 担当者からの返信は「メッセージ」タブにて確認できます。</a:t>
            </a:r>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追加でメッセージを送りたい場合、①②を再び行ってください。</a:t>
            </a:r>
          </a:p>
        </p:txBody>
      </p:sp>
      <p:pic>
        <p:nvPicPr>
          <p:cNvPr id="7" name="図 6">
            <a:extLst>
              <a:ext uri="{FF2B5EF4-FFF2-40B4-BE49-F238E27FC236}">
                <a16:creationId xmlns:a16="http://schemas.microsoft.com/office/drawing/2014/main" id="{A640F9FA-49AF-3068-7CFB-6BBFA57576B0}"/>
              </a:ext>
            </a:extLst>
          </p:cNvPr>
          <p:cNvPicPr>
            <a:picLocks noChangeAspect="1"/>
          </p:cNvPicPr>
          <p:nvPr/>
        </p:nvPicPr>
        <p:blipFill>
          <a:blip>
            <a:extLst>
              <a:ext uri="{96DAC541-7B7A-43D3-8B79-37D633B846F1}">
                <asvg:svgBlip xmlns:asvg="http://schemas.microsoft.com/office/drawing/2016/SVG/main" r:embed="rId3"/>
              </a:ext>
            </a:extLst>
          </a:blip>
          <a:srcRect t="-166" b="21891"/>
          <a:stretch>
            <a:fillRect/>
          </a:stretch>
        </p:blipFill>
        <p:spPr>
          <a:xfrm>
            <a:off x="288409" y="3955745"/>
            <a:ext cx="4215157" cy="2349114"/>
          </a:xfrm>
          <a:prstGeom prst="rect">
            <a:avLst/>
          </a:prstGeom>
          <a:ln>
            <a:solidFill>
              <a:schemeClr val="tx1"/>
            </a:solidFill>
          </a:ln>
        </p:spPr>
      </p:pic>
      <p:pic>
        <p:nvPicPr>
          <p:cNvPr id="8" name="図 7">
            <a:extLst>
              <a:ext uri="{FF2B5EF4-FFF2-40B4-BE49-F238E27FC236}">
                <a16:creationId xmlns:a16="http://schemas.microsoft.com/office/drawing/2014/main" id="{9CC57492-C9A2-E14B-A590-D4516050C653}"/>
              </a:ext>
            </a:extLst>
          </p:cNvPr>
          <p:cNvPicPr>
            <a:picLocks noChangeAspect="1"/>
          </p:cNvPicPr>
          <p:nvPr/>
        </p:nvPicPr>
        <p:blipFill>
          <a:blip>
            <a:extLst>
              <a:ext uri="{96DAC541-7B7A-43D3-8B79-37D633B846F1}">
                <asvg:svgBlip xmlns:asvg="http://schemas.microsoft.com/office/drawing/2016/SVG/main" r:embed="rId4"/>
              </a:ext>
            </a:extLst>
          </a:blip>
          <a:srcRect t="5716" b="18307"/>
          <a:stretch>
            <a:fillRect/>
          </a:stretch>
        </p:blipFill>
        <p:spPr>
          <a:xfrm>
            <a:off x="3527068" y="1677755"/>
            <a:ext cx="2269760" cy="3728635"/>
          </a:xfrm>
          <a:prstGeom prst="rect">
            <a:avLst/>
          </a:prstGeom>
          <a:ln>
            <a:solidFill>
              <a:schemeClr val="tx1"/>
            </a:solidFill>
          </a:ln>
        </p:spPr>
      </p:pic>
      <p:sp>
        <p:nvSpPr>
          <p:cNvPr id="15" name="テキスト ボックス 14">
            <a:extLst>
              <a:ext uri="{FF2B5EF4-FFF2-40B4-BE49-F238E27FC236}">
                <a16:creationId xmlns:a16="http://schemas.microsoft.com/office/drawing/2014/main" id="{2E94D07E-6582-C646-E963-4BDADCB4333F}"/>
              </a:ext>
            </a:extLst>
          </p:cNvPr>
          <p:cNvSpPr txBox="1"/>
          <p:nvPr/>
        </p:nvSpPr>
        <p:spPr>
          <a:xfrm>
            <a:off x="6207196" y="2023693"/>
            <a:ext cx="5512709" cy="584775"/>
          </a:xfrm>
          <a:prstGeom prst="rect">
            <a:avLst/>
          </a:prstGeom>
          <a:noFill/>
        </p:spPr>
        <p:txBody>
          <a:bodyPr wrap="square">
            <a:spAutoFit/>
          </a:bodyPr>
          <a:lstStyle/>
          <a:p>
            <a:r>
              <a:rPr lang="en-US" altLang="ja-JP" sz="1600" dirty="0">
                <a:solidFill>
                  <a:schemeClr val="dk1"/>
                </a:solidFill>
                <a:latin typeface="メイリオ" panose="020B0604030504040204" pitchFamily="50" charset="-128"/>
                <a:ea typeface="メイリオ" panose="020B0604030504040204" pitchFamily="50" charset="-128"/>
              </a:rPr>
              <a:t>『PCA Hub </a:t>
            </a:r>
            <a:r>
              <a:rPr lang="ja-JP" altLang="en-US" sz="1600" dirty="0">
                <a:solidFill>
                  <a:schemeClr val="dk1"/>
                </a:solidFill>
                <a:latin typeface="メイリオ" panose="020B0604030504040204" pitchFamily="50" charset="-128"/>
                <a:ea typeface="メイリオ" panose="020B0604030504040204" pitchFamily="50" charset="-128"/>
              </a:rPr>
              <a:t>年末調整</a:t>
            </a:r>
            <a:r>
              <a:rPr lang="en-US" altLang="ja-JP" sz="1600" dirty="0">
                <a:solidFill>
                  <a:schemeClr val="dk1"/>
                </a:solidFill>
                <a:latin typeface="メイリオ" panose="020B0604030504040204" pitchFamily="50" charset="-128"/>
                <a:ea typeface="メイリオ" panose="020B0604030504040204" pitchFamily="50" charset="-128"/>
              </a:rPr>
              <a:t>』</a:t>
            </a:r>
            <a:r>
              <a:rPr lang="ja-JP" altLang="en-US" sz="1600" dirty="0">
                <a:solidFill>
                  <a:schemeClr val="dk1"/>
                </a:solidFill>
                <a:latin typeface="メイリオ" panose="020B0604030504040204" pitchFamily="50" charset="-128"/>
                <a:ea typeface="メイリオ" panose="020B0604030504040204" pitchFamily="50" charset="-128"/>
              </a:rPr>
              <a:t>の操作方法や注意事項は</a:t>
            </a:r>
            <a:r>
              <a:rPr lang="en-US" altLang="ja-JP" sz="1600" dirty="0">
                <a:latin typeface="メイリオ" panose="020B0604030504040204" pitchFamily="50" charset="-128"/>
                <a:ea typeface="メイリオ" panose="020B0604030504040204" pitchFamily="50" charset="-128"/>
                <a:hlinkClick r:id="rId5"/>
              </a:rPr>
              <a:t>Web</a:t>
            </a:r>
            <a:r>
              <a:rPr lang="ja-JP" altLang="en-US" sz="1600" dirty="0">
                <a:latin typeface="メイリオ" panose="020B0604030504040204" pitchFamily="50" charset="-128"/>
                <a:ea typeface="メイリオ" panose="020B0604030504040204" pitchFamily="50" charset="-128"/>
                <a:hlinkClick r:id="rId5"/>
              </a:rPr>
              <a:t>マニュアル</a:t>
            </a:r>
            <a:r>
              <a:rPr lang="ja-JP" altLang="en-US" sz="1600" dirty="0">
                <a:latin typeface="メイリオ" panose="020B0604030504040204" pitchFamily="50" charset="-128"/>
                <a:ea typeface="メイリオ" panose="020B0604030504040204" pitchFamily="50" charset="-128"/>
              </a:rPr>
              <a:t>からもご確認いただけます。</a:t>
            </a:r>
            <a:endParaRPr lang="en-US" altLang="ja-JP" sz="1600" dirty="0">
              <a:solidFill>
                <a:schemeClr val="dk1"/>
              </a:solidFill>
              <a:latin typeface="メイリオ" panose="020B0604030504040204" pitchFamily="50" charset="-128"/>
              <a:ea typeface="メイリオ" panose="020B0604030504040204" pitchFamily="50" charset="-128"/>
            </a:endParaRPr>
          </a:p>
        </p:txBody>
      </p:sp>
      <p:sp>
        <p:nvSpPr>
          <p:cNvPr id="19" name="テキスト プレースホルダー 3">
            <a:extLst>
              <a:ext uri="{FF2B5EF4-FFF2-40B4-BE49-F238E27FC236}">
                <a16:creationId xmlns:a16="http://schemas.microsoft.com/office/drawing/2014/main" id="{3B489ED4-A73E-6940-A010-D1F0BBBA5DAF}"/>
              </a:ext>
            </a:extLst>
          </p:cNvPr>
          <p:cNvSpPr txBox="1">
            <a:spLocks/>
          </p:cNvSpPr>
          <p:nvPr/>
        </p:nvSpPr>
        <p:spPr>
          <a:xfrm>
            <a:off x="6095999"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spTree>
    <p:extLst>
      <p:ext uri="{BB962C8B-B14F-4D97-AF65-F5344CB8AC3E}">
        <p14:creationId xmlns:p14="http://schemas.microsoft.com/office/powerpoint/2010/main" val="3430128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7937B-E7DE-AB2F-A12B-BA27E3768473}"/>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3C5789A-93AE-F8EC-F544-5D8A4F8B5100}"/>
              </a:ext>
            </a:extLst>
          </p:cNvPr>
          <p:cNvSpPr>
            <a:spLocks noGrp="1"/>
          </p:cNvSpPr>
          <p:nvPr>
            <p:ph type="sldNum" sz="quarter" idx="12"/>
          </p:nvPr>
        </p:nvSpPr>
        <p:spPr/>
        <p:txBody>
          <a:bodyPr/>
          <a:lstStyle/>
          <a:p>
            <a:fld id="{8DE01AFB-559C-49C2-AF83-836728682562}" type="slidenum">
              <a:rPr kumimoji="1" lang="ja-JP" altLang="en-US" smtClean="0"/>
              <a:t>23</a:t>
            </a:fld>
            <a:endParaRPr kumimoji="1" lang="ja-JP" altLang="en-US"/>
          </a:p>
        </p:txBody>
      </p:sp>
      <p:sp>
        <p:nvSpPr>
          <p:cNvPr id="3" name="タイトル 1">
            <a:extLst>
              <a:ext uri="{FF2B5EF4-FFF2-40B4-BE49-F238E27FC236}">
                <a16:creationId xmlns:a16="http://schemas.microsoft.com/office/drawing/2014/main" id="{AFC44E2C-B07E-29EA-A47B-0CBEA14C92F2}"/>
              </a:ext>
            </a:extLst>
          </p:cNvPr>
          <p:cNvSpPr txBox="1">
            <a:spLocks/>
          </p:cNvSpPr>
          <p:nvPr/>
        </p:nvSpPr>
        <p:spPr>
          <a:xfrm>
            <a:off x="668805" y="2505944"/>
            <a:ext cx="10854389" cy="140208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1800"/>
              <a:buFont typeface="Meiryo"/>
              <a:buNone/>
              <a:defRPr sz="2800" b="0" i="0" u="none" strike="noStrike" cap="none">
                <a:solidFill>
                  <a:schemeClr val="dk1"/>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nSpc>
                <a:spcPct val="120000"/>
              </a:lnSpc>
            </a:pPr>
            <a:r>
              <a:rPr kumimoji="1" lang="en-US" altLang="ja-JP" sz="4000" dirty="0">
                <a:latin typeface="メイリオ" panose="020B0604030504040204" pitchFamily="50" charset="-128"/>
                <a:ea typeface="メイリオ" panose="020B0604030504040204" pitchFamily="50" charset="-128"/>
              </a:rPr>
              <a:t>『PCA</a:t>
            </a:r>
            <a:r>
              <a:rPr kumimoji="1" lang="ja-JP" altLang="en-US" sz="4000" dirty="0">
                <a:latin typeface="メイリオ" panose="020B0604030504040204" pitchFamily="50" charset="-128"/>
                <a:ea typeface="メイリオ" panose="020B0604030504040204" pitchFamily="50" charset="-128"/>
              </a:rPr>
              <a:t> </a:t>
            </a:r>
            <a:r>
              <a:rPr kumimoji="1" lang="en-US" altLang="ja-JP" sz="4000" dirty="0">
                <a:latin typeface="メイリオ" panose="020B0604030504040204" pitchFamily="50" charset="-128"/>
                <a:ea typeface="メイリオ" panose="020B0604030504040204" pitchFamily="50" charset="-128"/>
              </a:rPr>
              <a:t>Hub</a:t>
            </a:r>
            <a:r>
              <a:rPr kumimoji="1" lang="ja-JP" altLang="en-US" sz="4000" dirty="0">
                <a:latin typeface="メイリオ" panose="020B0604030504040204" pitchFamily="50" charset="-128"/>
                <a:ea typeface="メイリオ" panose="020B0604030504040204" pitchFamily="50" charset="-128"/>
              </a:rPr>
              <a:t> 年末調整</a:t>
            </a:r>
            <a:r>
              <a:rPr kumimoji="1" lang="en-US" altLang="ja-JP" sz="4000" dirty="0">
                <a:latin typeface="メイリオ" panose="020B0604030504040204" pitchFamily="50" charset="-128"/>
                <a:ea typeface="メイリオ" panose="020B0604030504040204" pitchFamily="50" charset="-128"/>
              </a:rPr>
              <a:t>』</a:t>
            </a:r>
            <a:r>
              <a:rPr kumimoji="1" lang="ja-JP" altLang="en-US" sz="4000" dirty="0">
                <a:latin typeface="メイリオ" panose="020B0604030504040204" pitchFamily="50" charset="-128"/>
                <a:ea typeface="メイリオ" panose="020B0604030504040204" pitchFamily="50" charset="-128"/>
              </a:rPr>
              <a:t>で年末調整を行う方法</a:t>
            </a:r>
            <a:endParaRPr kumimoji="1" lang="en-US" altLang="ja-JP" sz="3600" dirty="0">
              <a:solidFill>
                <a:srgbClr val="5F5F5F"/>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43877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1FF4D-2491-41EE-BF80-84EE59693C4A}"/>
            </a:ext>
          </a:extLst>
        </p:cNvPr>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A6919FA6-26D5-1AAA-F907-E6BF21CEF480}"/>
              </a:ext>
            </a:extLst>
          </p:cNvPr>
          <p:cNvSpPr txBox="1"/>
          <p:nvPr/>
        </p:nvSpPr>
        <p:spPr>
          <a:xfrm>
            <a:off x="6303671" y="3836272"/>
            <a:ext cx="5463631" cy="1660377"/>
          </a:xfrm>
          <a:prstGeom prst="rect">
            <a:avLst/>
          </a:prstGeom>
          <a:noFill/>
          <a:ln>
            <a:solidFill>
              <a:schemeClr val="tx1"/>
            </a:solidFill>
          </a:ln>
        </p:spPr>
        <p:txBody>
          <a:bodyPr wrap="square" rtlCol="0">
            <a:spAutoFit/>
          </a:bodyPr>
          <a:lstStyle/>
          <a:p>
            <a:endParaRPr kumimoji="1" lang="ja-JP" altLang="en-US" dirty="0"/>
          </a:p>
        </p:txBody>
      </p:sp>
      <p:sp>
        <p:nvSpPr>
          <p:cNvPr id="2" name="タイトル 1">
            <a:extLst>
              <a:ext uri="{FF2B5EF4-FFF2-40B4-BE49-F238E27FC236}">
                <a16:creationId xmlns:a16="http://schemas.microsoft.com/office/drawing/2014/main" id="{990F045E-F8ED-3DFA-3FEE-8028EA338869}"/>
              </a:ext>
            </a:extLst>
          </p:cNvPr>
          <p:cNvSpPr>
            <a:spLocks noGrp="1"/>
          </p:cNvSpPr>
          <p:nvPr>
            <p:ph type="title"/>
          </p:nvPr>
        </p:nvSpPr>
        <p:spPr>
          <a:xfrm>
            <a:off x="533996" y="384897"/>
            <a:ext cx="10972800" cy="634082"/>
          </a:xfrm>
        </p:spPr>
        <p:txBody>
          <a:bodyPr>
            <a:normAutofit/>
          </a:bodyPr>
          <a:lstStyle/>
          <a:p>
            <a:r>
              <a:rPr kumimoji="1" lang="ja-JP" altLang="en-US" dirty="0"/>
              <a:t>年末調整を始める</a:t>
            </a:r>
          </a:p>
        </p:txBody>
      </p:sp>
      <p:sp>
        <p:nvSpPr>
          <p:cNvPr id="5" name="スライド番号プレースホルダー 4">
            <a:extLst>
              <a:ext uri="{FF2B5EF4-FFF2-40B4-BE49-F238E27FC236}">
                <a16:creationId xmlns:a16="http://schemas.microsoft.com/office/drawing/2014/main" id="{808F16FE-64FB-2150-5920-DAF534395E6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24</a:t>
            </a:fld>
            <a:endParaRPr lang="ja-JP" altLang="en-US"/>
          </a:p>
        </p:txBody>
      </p:sp>
      <p:sp>
        <p:nvSpPr>
          <p:cNvPr id="4" name="テキスト プレースホルダー 2">
            <a:extLst>
              <a:ext uri="{FF2B5EF4-FFF2-40B4-BE49-F238E27FC236}">
                <a16:creationId xmlns:a16="http://schemas.microsoft.com/office/drawing/2014/main" id="{A54214C9-B2E3-0A43-B6BD-17ED079EF3BA}"/>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担当者からタスクが発行されると、登録しているメールアドレス宛にメールが届きます。</a:t>
            </a:r>
          </a:p>
        </p:txBody>
      </p:sp>
      <p:sp>
        <p:nvSpPr>
          <p:cNvPr id="6" name="テキスト プレースホルダー 3">
            <a:extLst>
              <a:ext uri="{FF2B5EF4-FFF2-40B4-BE49-F238E27FC236}">
                <a16:creationId xmlns:a16="http://schemas.microsoft.com/office/drawing/2014/main" id="{84D7D9CE-1586-4935-C919-05244383CFFE}"/>
              </a:ext>
            </a:extLst>
          </p:cNvPr>
          <p:cNvSpPr>
            <a:spLocks noGrp="1"/>
          </p:cNvSpPr>
          <p:nvPr>
            <p:ph type="body" idx="2"/>
          </p:nvPr>
        </p:nvSpPr>
        <p:spPr>
          <a:xfrm>
            <a:off x="288409" y="1590452"/>
            <a:ext cx="3021542" cy="3438748"/>
          </a:xfrm>
        </p:spPr>
        <p:txBody>
          <a:bodyPr>
            <a:normAutofit/>
          </a:bodyPr>
          <a:lstStyle/>
          <a:p>
            <a:pPr marL="50800" indent="0">
              <a:buNone/>
            </a:pPr>
            <a:r>
              <a:rPr kumimoji="1" lang="ja-JP" altLang="en-US" sz="1600" dirty="0"/>
              <a:t>① メールに記載の</a:t>
            </a:r>
            <a:r>
              <a:rPr kumimoji="1" lang="en-US" altLang="ja-JP" sz="1600" dirty="0"/>
              <a:t>URL</a:t>
            </a:r>
            <a:r>
              <a:rPr kumimoji="1" lang="ja-JP" altLang="en-US" sz="1600" dirty="0"/>
              <a:t>、または</a:t>
            </a:r>
            <a:r>
              <a:rPr kumimoji="1" lang="en-US" altLang="ja-JP" sz="1600" dirty="0"/>
              <a:t>P17</a:t>
            </a:r>
            <a:r>
              <a:rPr kumimoji="1" lang="ja-JP" altLang="en-US" sz="1600" dirty="0"/>
              <a:t>のポータルサイトから</a:t>
            </a:r>
            <a:r>
              <a:rPr kumimoji="1" lang="en-US" altLang="ja-JP" sz="1600" dirty="0"/>
              <a:t>PCA Hub </a:t>
            </a:r>
            <a:r>
              <a:rPr kumimoji="1" lang="ja-JP" altLang="en-US" sz="1600" dirty="0"/>
              <a:t>年末調整のクライアントサイトにアクセスします。</a:t>
            </a:r>
          </a:p>
          <a:p>
            <a:pPr marL="50800" indent="0">
              <a:buNone/>
            </a:pPr>
            <a:r>
              <a:rPr kumimoji="1" lang="ja-JP" altLang="en-US" sz="1600" dirty="0"/>
              <a:t>「年末調整を始める」ボタンをクリックします。</a:t>
            </a:r>
          </a:p>
        </p:txBody>
      </p:sp>
      <p:pic>
        <p:nvPicPr>
          <p:cNvPr id="19" name="図 18">
            <a:extLst>
              <a:ext uri="{FF2B5EF4-FFF2-40B4-BE49-F238E27FC236}">
                <a16:creationId xmlns:a16="http://schemas.microsoft.com/office/drawing/2014/main" id="{956A1272-050B-2FA4-427F-9C7FEDDCF153}"/>
              </a:ext>
            </a:extLst>
          </p:cNvPr>
          <p:cNvPicPr>
            <a:picLocks noChangeAspect="1"/>
          </p:cNvPicPr>
          <p:nvPr/>
        </p:nvPicPr>
        <p:blipFill>
          <a:blip r:embed="rId3"/>
          <a:srcRect b="29648"/>
          <a:stretch>
            <a:fillRect/>
          </a:stretch>
        </p:blipFill>
        <p:spPr>
          <a:xfrm>
            <a:off x="288409" y="3944315"/>
            <a:ext cx="4215157" cy="2349114"/>
          </a:xfrm>
          <a:prstGeom prst="rect">
            <a:avLst/>
          </a:prstGeom>
          <a:ln>
            <a:solidFill>
              <a:schemeClr val="tx1"/>
            </a:solidFill>
          </a:ln>
        </p:spPr>
      </p:pic>
      <p:pic>
        <p:nvPicPr>
          <p:cNvPr id="21" name="図 20">
            <a:extLst>
              <a:ext uri="{FF2B5EF4-FFF2-40B4-BE49-F238E27FC236}">
                <a16:creationId xmlns:a16="http://schemas.microsoft.com/office/drawing/2014/main" id="{C3A9692B-BCF2-ADEB-A3F4-A74B222AA1D3}"/>
              </a:ext>
            </a:extLst>
          </p:cNvPr>
          <p:cNvPicPr>
            <a:picLocks noChangeAspect="1"/>
          </p:cNvPicPr>
          <p:nvPr/>
        </p:nvPicPr>
        <p:blipFill>
          <a:blip r:embed="rId4">
            <a:extLst>
              <a:ext uri="{28A0092B-C50C-407E-A947-70E740481C1C}">
                <a14:useLocalDpi xmlns:a14="http://schemas.microsoft.com/office/drawing/2010/main" val="0"/>
              </a:ext>
            </a:extLst>
          </a:blip>
          <a:srcRect t="4890" b="19201"/>
          <a:stretch>
            <a:fillRect/>
          </a:stretch>
        </p:blipFill>
        <p:spPr>
          <a:xfrm>
            <a:off x="3527068" y="1677755"/>
            <a:ext cx="2269760" cy="3728635"/>
          </a:xfrm>
          <a:prstGeom prst="rect">
            <a:avLst/>
          </a:prstGeom>
          <a:ln>
            <a:solidFill>
              <a:schemeClr val="tx1"/>
            </a:solidFill>
          </a:ln>
        </p:spPr>
      </p:pic>
      <p:pic>
        <p:nvPicPr>
          <p:cNvPr id="23" name="図 22">
            <a:extLst>
              <a:ext uri="{FF2B5EF4-FFF2-40B4-BE49-F238E27FC236}">
                <a16:creationId xmlns:a16="http://schemas.microsoft.com/office/drawing/2014/main" id="{F3AF380E-E33E-1F4B-6860-ED2DE82CAD23}"/>
              </a:ext>
            </a:extLst>
          </p:cNvPr>
          <p:cNvPicPr>
            <a:picLocks noChangeAspect="1"/>
          </p:cNvPicPr>
          <p:nvPr/>
        </p:nvPicPr>
        <p:blipFill>
          <a:blip r:embed="rId5">
            <a:extLst>
              <a:ext uri="{28A0092B-C50C-407E-A947-70E740481C1C}">
                <a14:useLocalDpi xmlns:a14="http://schemas.microsoft.com/office/drawing/2010/main" val="0"/>
              </a:ext>
            </a:extLst>
          </a:blip>
          <a:srcRect l="1310" t="42483" r="-530" b="38820"/>
          <a:stretch>
            <a:fillRect/>
          </a:stretch>
        </p:blipFill>
        <p:spPr>
          <a:xfrm>
            <a:off x="9157743" y="4201278"/>
            <a:ext cx="2414975" cy="984819"/>
          </a:xfrm>
          <a:prstGeom prst="rect">
            <a:avLst/>
          </a:prstGeom>
        </p:spPr>
      </p:pic>
      <p:pic>
        <p:nvPicPr>
          <p:cNvPr id="25" name="図 24">
            <a:extLst>
              <a:ext uri="{FF2B5EF4-FFF2-40B4-BE49-F238E27FC236}">
                <a16:creationId xmlns:a16="http://schemas.microsoft.com/office/drawing/2014/main" id="{AFE5A0AA-889F-72F6-D94D-ED6BBB99B8F6}"/>
              </a:ext>
            </a:extLst>
          </p:cNvPr>
          <p:cNvPicPr>
            <a:picLocks noChangeAspect="1"/>
          </p:cNvPicPr>
          <p:nvPr/>
        </p:nvPicPr>
        <p:blipFill>
          <a:blip r:embed="rId6">
            <a:extLst>
              <a:ext uri="{28A0092B-C50C-407E-A947-70E740481C1C}">
                <a14:useLocalDpi xmlns:a14="http://schemas.microsoft.com/office/drawing/2010/main" val="0"/>
              </a:ext>
            </a:extLst>
          </a:blip>
          <a:srcRect t="43000" b="37500"/>
          <a:stretch>
            <a:fillRect/>
          </a:stretch>
        </p:blipFill>
        <p:spPr>
          <a:xfrm>
            <a:off x="6507461" y="4179878"/>
            <a:ext cx="2433964" cy="1027133"/>
          </a:xfrm>
          <a:prstGeom prst="rect">
            <a:avLst/>
          </a:prstGeom>
        </p:spPr>
      </p:pic>
      <p:sp>
        <p:nvSpPr>
          <p:cNvPr id="27" name="正方形/長方形 26">
            <a:extLst>
              <a:ext uri="{FF2B5EF4-FFF2-40B4-BE49-F238E27FC236}">
                <a16:creationId xmlns:a16="http://schemas.microsoft.com/office/drawing/2014/main" id="{79A4EC7E-29A2-0C46-5D57-E470D7F0D26C}"/>
              </a:ext>
            </a:extLst>
          </p:cNvPr>
          <p:cNvSpPr/>
          <p:nvPr/>
        </p:nvSpPr>
        <p:spPr>
          <a:xfrm>
            <a:off x="664953" y="5802186"/>
            <a:ext cx="920365" cy="23834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D55EE21C-BEFD-C9BE-5167-89FC03554200}"/>
              </a:ext>
            </a:extLst>
          </p:cNvPr>
          <p:cNvSpPr/>
          <p:nvPr/>
        </p:nvSpPr>
        <p:spPr>
          <a:xfrm>
            <a:off x="3806150" y="4201278"/>
            <a:ext cx="920365" cy="23834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プレースホルダー 3">
            <a:extLst>
              <a:ext uri="{FF2B5EF4-FFF2-40B4-BE49-F238E27FC236}">
                <a16:creationId xmlns:a16="http://schemas.microsoft.com/office/drawing/2014/main" id="{E97EDE0E-00BE-F2DF-F0C8-A58D2748BD60}"/>
              </a:ext>
            </a:extLst>
          </p:cNvPr>
          <p:cNvSpPr txBox="1">
            <a:spLocks/>
          </p:cNvSpPr>
          <p:nvPr/>
        </p:nvSpPr>
        <p:spPr>
          <a:xfrm>
            <a:off x="6095999" y="1590452"/>
            <a:ext cx="5693850" cy="24671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注意</a:t>
            </a:r>
            <a:endParaRPr kumimoji="1" lang="en-US" altLang="ja-JP" sz="1600" b="1" dirty="0"/>
          </a:p>
          <a:p>
            <a:pPr marL="50800" indent="0">
              <a:buFont typeface="Arial"/>
              <a:buNone/>
            </a:pPr>
            <a:r>
              <a:rPr kumimoji="1" lang="ja-JP" altLang="en-US" sz="1600" dirty="0"/>
              <a:t>ステータスが「依頼中」と表示されているときのみ、ボタンをクリックできます。</a:t>
            </a:r>
            <a:endParaRPr kumimoji="1" lang="en-US" altLang="ja-JP" sz="1600" dirty="0"/>
          </a:p>
          <a:p>
            <a:pPr marL="50800" indent="0">
              <a:buFont typeface="Arial"/>
              <a:buNone/>
            </a:pPr>
            <a:r>
              <a:rPr kumimoji="1" lang="ja-JP" altLang="en-US" sz="1600" dirty="0"/>
              <a:t>その他の画面のときは、まだ年末調整の入力ができません。</a:t>
            </a:r>
            <a:endParaRPr kumimoji="1" lang="en-US" altLang="ja-JP" sz="1600" dirty="0"/>
          </a:p>
          <a:p>
            <a:pPr marL="50800" indent="0">
              <a:buFont typeface="Arial"/>
              <a:buNone/>
            </a:pPr>
            <a:r>
              <a:rPr kumimoji="1" lang="ja-JP" altLang="en-US" sz="1600" dirty="0"/>
              <a:t>担当者からタスクが発行されるのをお待ちください。</a:t>
            </a:r>
            <a:endParaRPr kumimoji="1" lang="en-US" altLang="ja-JP" sz="1600" dirty="0"/>
          </a:p>
        </p:txBody>
      </p:sp>
      <p:sp>
        <p:nvSpPr>
          <p:cNvPr id="10" name="テキスト ボックス 9">
            <a:extLst>
              <a:ext uri="{FF2B5EF4-FFF2-40B4-BE49-F238E27FC236}">
                <a16:creationId xmlns:a16="http://schemas.microsoft.com/office/drawing/2014/main" id="{2F453388-A0E6-09BC-F481-A58B87DB9AC4}"/>
              </a:ext>
            </a:extLst>
          </p:cNvPr>
          <p:cNvSpPr txBox="1"/>
          <p:nvPr/>
        </p:nvSpPr>
        <p:spPr>
          <a:xfrm>
            <a:off x="6207196" y="3528495"/>
            <a:ext cx="2877711" cy="307777"/>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以下の画面では入力できません。</a:t>
            </a:r>
          </a:p>
        </p:txBody>
      </p:sp>
    </p:spTree>
    <p:extLst>
      <p:ext uri="{BB962C8B-B14F-4D97-AF65-F5344CB8AC3E}">
        <p14:creationId xmlns:p14="http://schemas.microsoft.com/office/powerpoint/2010/main" val="1309817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C26F1-DA68-BA66-0BF6-CEFBC024175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C194FA8-1BCF-7A53-5029-F452227108A4}"/>
              </a:ext>
            </a:extLst>
          </p:cNvPr>
          <p:cNvSpPr>
            <a:spLocks noGrp="1"/>
          </p:cNvSpPr>
          <p:nvPr>
            <p:ph type="title"/>
          </p:nvPr>
        </p:nvSpPr>
        <p:spPr>
          <a:xfrm>
            <a:off x="533996" y="384897"/>
            <a:ext cx="10972800" cy="634082"/>
          </a:xfrm>
        </p:spPr>
        <p:txBody>
          <a:bodyPr>
            <a:normAutofit/>
          </a:bodyPr>
          <a:lstStyle/>
          <a:p>
            <a:r>
              <a:rPr kumimoji="1" lang="ja-JP" altLang="en-US" dirty="0"/>
              <a:t>お知らせを確認する</a:t>
            </a:r>
          </a:p>
        </p:txBody>
      </p:sp>
      <p:sp>
        <p:nvSpPr>
          <p:cNvPr id="5" name="スライド番号プレースホルダー 4">
            <a:extLst>
              <a:ext uri="{FF2B5EF4-FFF2-40B4-BE49-F238E27FC236}">
                <a16:creationId xmlns:a16="http://schemas.microsoft.com/office/drawing/2014/main" id="{65DBF51B-7816-D27E-4080-9182F614CA2E}"/>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25</a:t>
            </a:fld>
            <a:endParaRPr lang="ja-JP" altLang="en-US"/>
          </a:p>
        </p:txBody>
      </p:sp>
      <p:sp>
        <p:nvSpPr>
          <p:cNvPr id="4" name="テキスト プレースホルダー 2">
            <a:extLst>
              <a:ext uri="{FF2B5EF4-FFF2-40B4-BE49-F238E27FC236}">
                <a16:creationId xmlns:a16="http://schemas.microsoft.com/office/drawing/2014/main" id="{66931612-CF6A-D8A4-DB1E-28DD61A27C6D}"/>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給与担当者からのお知らせが届いていないかを確認します。</a:t>
            </a:r>
          </a:p>
        </p:txBody>
      </p:sp>
      <p:sp>
        <p:nvSpPr>
          <p:cNvPr id="6" name="テキスト プレースホルダー 3">
            <a:extLst>
              <a:ext uri="{FF2B5EF4-FFF2-40B4-BE49-F238E27FC236}">
                <a16:creationId xmlns:a16="http://schemas.microsoft.com/office/drawing/2014/main" id="{44D133A6-27DD-8066-1EBE-854564D5F5D1}"/>
              </a:ext>
            </a:extLst>
          </p:cNvPr>
          <p:cNvSpPr>
            <a:spLocks noGrp="1"/>
          </p:cNvSpPr>
          <p:nvPr>
            <p:ph type="body" idx="2"/>
          </p:nvPr>
        </p:nvSpPr>
        <p:spPr>
          <a:xfrm>
            <a:off x="288409" y="1590452"/>
            <a:ext cx="3021542" cy="3438748"/>
          </a:xfrm>
        </p:spPr>
        <p:txBody>
          <a:bodyPr>
            <a:normAutofit/>
          </a:bodyPr>
          <a:lstStyle/>
          <a:p>
            <a:pPr marL="50800" indent="0">
              <a:buNone/>
            </a:pPr>
            <a:r>
              <a:rPr kumimoji="1" lang="ja-JP" altLang="en-US" sz="1600" dirty="0"/>
              <a:t>① 「お知らせ」タブで確認したいタイトルをクリックします。</a:t>
            </a:r>
            <a:endParaRPr kumimoji="1" lang="en-US" altLang="ja-JP" sz="1600" dirty="0"/>
          </a:p>
          <a:p>
            <a:pPr marL="50800" indent="0">
              <a:buNone/>
            </a:pPr>
            <a:r>
              <a:rPr kumimoji="1" lang="en-US" altLang="ja-JP" sz="1600" dirty="0"/>
              <a:t>※</a:t>
            </a:r>
            <a:r>
              <a:rPr kumimoji="1" lang="ja-JP" altLang="en-US" sz="1600" dirty="0"/>
              <a:t>未読の文章はタイトルが太字で表示されます。</a:t>
            </a:r>
          </a:p>
        </p:txBody>
      </p:sp>
      <p:pic>
        <p:nvPicPr>
          <p:cNvPr id="19" name="図 18">
            <a:extLst>
              <a:ext uri="{FF2B5EF4-FFF2-40B4-BE49-F238E27FC236}">
                <a16:creationId xmlns:a16="http://schemas.microsoft.com/office/drawing/2014/main" id="{E6710BF7-BF67-B815-D3FA-834260ADE2DA}"/>
              </a:ext>
            </a:extLst>
          </p:cNvPr>
          <p:cNvPicPr>
            <a:picLocks noChangeAspect="1"/>
          </p:cNvPicPr>
          <p:nvPr/>
        </p:nvPicPr>
        <p:blipFill>
          <a:blip r:embed="rId3"/>
          <a:srcRect t="-948" b="3208"/>
          <a:stretch>
            <a:fillRect/>
          </a:stretch>
        </p:blipFill>
        <p:spPr>
          <a:xfrm>
            <a:off x="288409" y="3955745"/>
            <a:ext cx="4215157" cy="2349114"/>
          </a:xfrm>
          <a:prstGeom prst="rect">
            <a:avLst/>
          </a:prstGeom>
          <a:ln>
            <a:solidFill>
              <a:schemeClr val="tx1"/>
            </a:solidFill>
          </a:ln>
        </p:spPr>
      </p:pic>
      <p:pic>
        <p:nvPicPr>
          <p:cNvPr id="21" name="図 20">
            <a:extLst>
              <a:ext uri="{FF2B5EF4-FFF2-40B4-BE49-F238E27FC236}">
                <a16:creationId xmlns:a16="http://schemas.microsoft.com/office/drawing/2014/main" id="{81F7C34B-2BCB-3EC1-EA89-3FD47D603135}"/>
              </a:ext>
            </a:extLst>
          </p:cNvPr>
          <p:cNvPicPr>
            <a:picLocks noChangeAspect="1"/>
          </p:cNvPicPr>
          <p:nvPr/>
        </p:nvPicPr>
        <p:blipFill>
          <a:blip r:embed="rId4"/>
          <a:srcRect t="73" b="73"/>
          <a:stretch/>
        </p:blipFill>
        <p:spPr>
          <a:xfrm>
            <a:off x="3527068" y="1677755"/>
            <a:ext cx="2269760" cy="3728635"/>
          </a:xfrm>
          <a:prstGeom prst="rect">
            <a:avLst/>
          </a:prstGeom>
          <a:ln>
            <a:solidFill>
              <a:schemeClr val="tx1"/>
            </a:solidFill>
          </a:ln>
        </p:spPr>
      </p:pic>
      <p:sp>
        <p:nvSpPr>
          <p:cNvPr id="27" name="正方形/長方形 26">
            <a:extLst>
              <a:ext uri="{FF2B5EF4-FFF2-40B4-BE49-F238E27FC236}">
                <a16:creationId xmlns:a16="http://schemas.microsoft.com/office/drawing/2014/main" id="{282F1B57-0E37-97B3-60A1-AB49F7BA3346}"/>
              </a:ext>
            </a:extLst>
          </p:cNvPr>
          <p:cNvSpPr/>
          <p:nvPr/>
        </p:nvSpPr>
        <p:spPr>
          <a:xfrm>
            <a:off x="664953" y="4533456"/>
            <a:ext cx="1568853" cy="2671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AD3CD555-ADCF-D408-0B34-F36444C07E04}"/>
              </a:ext>
            </a:extLst>
          </p:cNvPr>
          <p:cNvSpPr/>
          <p:nvPr/>
        </p:nvSpPr>
        <p:spPr>
          <a:xfrm>
            <a:off x="3741583" y="2375586"/>
            <a:ext cx="1870547" cy="32189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テキスト プレースホルダー 3">
            <a:extLst>
              <a:ext uri="{FF2B5EF4-FFF2-40B4-BE49-F238E27FC236}">
                <a16:creationId xmlns:a16="http://schemas.microsoft.com/office/drawing/2014/main" id="{14D75C20-7728-C537-9529-20B7B2A09A2E}"/>
              </a:ext>
            </a:extLst>
          </p:cNvPr>
          <p:cNvSpPr txBox="1">
            <a:spLocks/>
          </p:cNvSpPr>
          <p:nvPr/>
        </p:nvSpPr>
        <p:spPr>
          <a:xfrm>
            <a:off x="6095998" y="1590452"/>
            <a:ext cx="5594431" cy="17137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②内容を確認して、「既読」ボタンをクリックします。</a:t>
            </a:r>
          </a:p>
        </p:txBody>
      </p:sp>
      <p:pic>
        <p:nvPicPr>
          <p:cNvPr id="42" name="図 41">
            <a:extLst>
              <a:ext uri="{FF2B5EF4-FFF2-40B4-BE49-F238E27FC236}">
                <a16:creationId xmlns:a16="http://schemas.microsoft.com/office/drawing/2014/main" id="{7245B42C-AD3D-68FF-7541-CACB86045F0B}"/>
              </a:ext>
            </a:extLst>
          </p:cNvPr>
          <p:cNvPicPr>
            <a:picLocks noChangeAspect="1"/>
          </p:cNvPicPr>
          <p:nvPr/>
        </p:nvPicPr>
        <p:blipFill>
          <a:blip r:embed="rId5"/>
          <a:stretch>
            <a:fillRect/>
          </a:stretch>
        </p:blipFill>
        <p:spPr>
          <a:xfrm>
            <a:off x="6621543" y="2407458"/>
            <a:ext cx="4782239" cy="1380202"/>
          </a:xfrm>
          <a:prstGeom prst="rect">
            <a:avLst/>
          </a:prstGeom>
          <a:ln>
            <a:solidFill>
              <a:schemeClr val="tx1"/>
            </a:solidFill>
          </a:ln>
        </p:spPr>
      </p:pic>
    </p:spTree>
    <p:extLst>
      <p:ext uri="{BB962C8B-B14F-4D97-AF65-F5344CB8AC3E}">
        <p14:creationId xmlns:p14="http://schemas.microsoft.com/office/powerpoint/2010/main" val="1853953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テキスト ボックス 66">
            <a:extLst>
              <a:ext uri="{FF2B5EF4-FFF2-40B4-BE49-F238E27FC236}">
                <a16:creationId xmlns:a16="http://schemas.microsoft.com/office/drawing/2014/main" id="{6A419319-1414-1B59-C0FA-422B84C6EA4B}"/>
              </a:ext>
            </a:extLst>
          </p:cNvPr>
          <p:cNvSpPr txBox="1"/>
          <p:nvPr/>
        </p:nvSpPr>
        <p:spPr>
          <a:xfrm>
            <a:off x="6207196" y="2023693"/>
            <a:ext cx="5512709" cy="4524315"/>
          </a:xfrm>
          <a:prstGeom prst="rect">
            <a:avLst/>
          </a:prstGeom>
          <a:noFill/>
        </p:spPr>
        <p:txBody>
          <a:bodyPr wrap="square">
            <a:spAutoFit/>
          </a:bodyPr>
          <a:lstStyle/>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設問の内容がわからない場合は、ヘルプボタン　　をクリックすることで解説を表示できます。</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画面下部の「一時保存」ボタンをクリックすると入力内容を一時保存することができます。他の画面に遷移しても入力内容は消えません。</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画面の幅が広い場合、左側に進捗バーが表示されます。</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２年目以降は前年のデータが反映されています。変更のある箇所のみ入力してください。</a:t>
            </a:r>
            <a:endParaRPr kumimoji="1" lang="en-US" altLang="ja-JP" sz="1600" dirty="0">
              <a:latin typeface="メイリオ" panose="020B0604030504040204" pitchFamily="50" charset="-128"/>
              <a:ea typeface="メイリオ" panose="020B0604030504040204" pitchFamily="50" charset="-128"/>
            </a:endParaRPr>
          </a:p>
          <a:p>
            <a:pPr marL="3365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p:txBody>
      </p:sp>
      <p:sp>
        <p:nvSpPr>
          <p:cNvPr id="2" name="タイトル 1"/>
          <p:cNvSpPr>
            <a:spLocks noGrp="1"/>
          </p:cNvSpPr>
          <p:nvPr>
            <p:ph type="title"/>
          </p:nvPr>
        </p:nvSpPr>
        <p:spPr>
          <a:xfrm>
            <a:off x="533996" y="384897"/>
            <a:ext cx="10972800" cy="634082"/>
          </a:xfrm>
        </p:spPr>
        <p:txBody>
          <a:bodyPr>
            <a:normAutofit/>
          </a:bodyPr>
          <a:lstStyle/>
          <a:p>
            <a:r>
              <a:rPr kumimoji="1" lang="ja-JP" altLang="en-US" dirty="0"/>
              <a:t>入力方法について</a:t>
            </a:r>
          </a:p>
        </p:txBody>
      </p:sp>
      <p:sp>
        <p:nvSpPr>
          <p:cNvPr id="3" name="テキスト プレースホルダー 2"/>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年末調整情報を入力する全ての画面で共通の操作になります。</a:t>
            </a:r>
            <a:endParaRPr kumimoji="1" lang="en-US" altLang="ja-JP" sz="1800" dirty="0"/>
          </a:p>
        </p:txBody>
      </p:sp>
      <p:sp>
        <p:nvSpPr>
          <p:cNvPr id="5" name="スライド番号プレースホルダー 4"/>
          <p:cNvSpPr>
            <a:spLocks noGrp="1"/>
          </p:cNvSpPr>
          <p:nvPr>
            <p:ph type="sldNum" idx="12"/>
          </p:nvPr>
        </p:nvSpPr>
        <p:spPr>
          <a:xfrm>
            <a:off x="10810198" y="6732064"/>
            <a:ext cx="1187168" cy="131375"/>
          </a:xfrm>
        </p:spPr>
        <p:txBody>
          <a:bodyPr/>
          <a:lstStyle/>
          <a:p>
            <a:fld id="{00000000-1234-1234-1234-123412341234}" type="slidenum">
              <a:rPr lang="en-US" altLang="ja-JP" smtClean="0"/>
              <a:pPr/>
              <a:t>26</a:t>
            </a:fld>
            <a:endParaRPr lang="ja-JP" altLang="en-US"/>
          </a:p>
        </p:txBody>
      </p:sp>
      <p:sp>
        <p:nvSpPr>
          <p:cNvPr id="4" name="テキスト プレースホルダー 3">
            <a:extLst>
              <a:ext uri="{FF2B5EF4-FFF2-40B4-BE49-F238E27FC236}">
                <a16:creationId xmlns:a16="http://schemas.microsoft.com/office/drawing/2014/main" id="{C9DC703A-0985-791E-3C0B-B195A0B224B9}"/>
              </a:ext>
            </a:extLst>
          </p:cNvPr>
          <p:cNvSpPr>
            <a:spLocks noGrp="1"/>
          </p:cNvSpPr>
          <p:nvPr>
            <p:ph type="body" idx="2"/>
          </p:nvPr>
        </p:nvSpPr>
        <p:spPr>
          <a:xfrm>
            <a:off x="288409" y="1590452"/>
            <a:ext cx="3021542" cy="3438748"/>
          </a:xfrm>
        </p:spPr>
        <p:txBody>
          <a:bodyPr>
            <a:normAutofit/>
          </a:bodyPr>
          <a:lstStyle/>
          <a:p>
            <a:pPr marL="50800" indent="0">
              <a:buNone/>
            </a:pPr>
            <a:r>
              <a:rPr kumimoji="1" lang="ja-JP" altLang="en-US" sz="1600" dirty="0"/>
              <a:t>① 設問はアンケート形式です。設問に従って選択・入力し、回答欄を埋めてください。</a:t>
            </a:r>
            <a:endParaRPr kumimoji="1" lang="en-US" altLang="ja-JP" sz="1600" dirty="0"/>
          </a:p>
          <a:p>
            <a:pPr marL="50800" indent="0">
              <a:buNone/>
            </a:pPr>
            <a:endParaRPr kumimoji="1" lang="en-US" altLang="ja-JP" sz="1600" dirty="0"/>
          </a:p>
        </p:txBody>
      </p:sp>
      <p:pic>
        <p:nvPicPr>
          <p:cNvPr id="14" name="図 13">
            <a:extLst>
              <a:ext uri="{FF2B5EF4-FFF2-40B4-BE49-F238E27FC236}">
                <a16:creationId xmlns:a16="http://schemas.microsoft.com/office/drawing/2014/main" id="{28CCBF6E-24E4-C1CA-D703-6EC6E7558841}"/>
              </a:ext>
            </a:extLst>
          </p:cNvPr>
          <p:cNvPicPr>
            <a:picLocks noChangeAspect="1"/>
          </p:cNvPicPr>
          <p:nvPr/>
        </p:nvPicPr>
        <p:blipFill>
          <a:blip r:embed="rId3"/>
          <a:srcRect t="-319" b="21917"/>
          <a:stretch>
            <a:fillRect/>
          </a:stretch>
        </p:blipFill>
        <p:spPr>
          <a:xfrm>
            <a:off x="288409" y="3955745"/>
            <a:ext cx="4215157" cy="2349114"/>
          </a:xfrm>
          <a:prstGeom prst="rect">
            <a:avLst/>
          </a:prstGeom>
          <a:ln>
            <a:solidFill>
              <a:schemeClr val="tx1"/>
            </a:solidFill>
          </a:ln>
        </p:spPr>
      </p:pic>
      <p:pic>
        <p:nvPicPr>
          <p:cNvPr id="16" name="図 15">
            <a:extLst>
              <a:ext uri="{FF2B5EF4-FFF2-40B4-BE49-F238E27FC236}">
                <a16:creationId xmlns:a16="http://schemas.microsoft.com/office/drawing/2014/main" id="{71922D65-2849-BDF8-CC15-020554E5A5B1}"/>
              </a:ext>
            </a:extLst>
          </p:cNvPr>
          <p:cNvPicPr>
            <a:picLocks noChangeAspect="1"/>
          </p:cNvPicPr>
          <p:nvPr/>
        </p:nvPicPr>
        <p:blipFill>
          <a:blip r:embed="rId4"/>
          <a:srcRect l="450" t="5650" r="-450" b="18533"/>
          <a:stretch>
            <a:fillRect/>
          </a:stretch>
        </p:blipFill>
        <p:spPr>
          <a:xfrm>
            <a:off x="3527068" y="1677755"/>
            <a:ext cx="2269760" cy="3728635"/>
          </a:xfrm>
          <a:prstGeom prst="rect">
            <a:avLst/>
          </a:prstGeom>
          <a:ln>
            <a:solidFill>
              <a:schemeClr val="tx1"/>
            </a:solidFill>
          </a:ln>
        </p:spPr>
      </p:pic>
      <p:sp>
        <p:nvSpPr>
          <p:cNvPr id="29" name="テキスト プレースホルダー 3">
            <a:extLst>
              <a:ext uri="{FF2B5EF4-FFF2-40B4-BE49-F238E27FC236}">
                <a16:creationId xmlns:a16="http://schemas.microsoft.com/office/drawing/2014/main" id="{E2810C46-8DD9-1477-8557-082159DC7BCE}"/>
              </a:ext>
            </a:extLst>
          </p:cNvPr>
          <p:cNvSpPr txBox="1">
            <a:spLocks/>
          </p:cNvSpPr>
          <p:nvPr/>
        </p:nvSpPr>
        <p:spPr>
          <a:xfrm>
            <a:off x="6095999"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pic>
        <p:nvPicPr>
          <p:cNvPr id="31" name="図 30">
            <a:extLst>
              <a:ext uri="{FF2B5EF4-FFF2-40B4-BE49-F238E27FC236}">
                <a16:creationId xmlns:a16="http://schemas.microsoft.com/office/drawing/2014/main" id="{ABB460DA-CB5D-8485-EB1B-3013BB12206C}"/>
              </a:ext>
            </a:extLst>
          </p:cNvPr>
          <p:cNvPicPr>
            <a:picLocks noChangeAspect="1"/>
          </p:cNvPicPr>
          <p:nvPr/>
        </p:nvPicPr>
        <p:blipFill>
          <a:blip r:embed="rId5"/>
          <a:stretch>
            <a:fillRect/>
          </a:stretch>
        </p:blipFill>
        <p:spPr>
          <a:xfrm>
            <a:off x="10865811" y="1968588"/>
            <a:ext cx="396000" cy="360000"/>
          </a:xfrm>
          <a:prstGeom prst="rect">
            <a:avLst/>
          </a:prstGeom>
        </p:spPr>
      </p:pic>
      <p:pic>
        <p:nvPicPr>
          <p:cNvPr id="35" name="図 34">
            <a:extLst>
              <a:ext uri="{FF2B5EF4-FFF2-40B4-BE49-F238E27FC236}">
                <a16:creationId xmlns:a16="http://schemas.microsoft.com/office/drawing/2014/main" id="{D1D6DDA8-75D7-2098-0414-3B1738321BD9}"/>
              </a:ext>
            </a:extLst>
          </p:cNvPr>
          <p:cNvPicPr>
            <a:picLocks noChangeAspect="1"/>
          </p:cNvPicPr>
          <p:nvPr/>
        </p:nvPicPr>
        <p:blipFill>
          <a:blip r:embed="rId6"/>
          <a:srcRect r="16774"/>
          <a:stretch>
            <a:fillRect/>
          </a:stretch>
        </p:blipFill>
        <p:spPr>
          <a:xfrm>
            <a:off x="7525009" y="4355037"/>
            <a:ext cx="1047492" cy="1196263"/>
          </a:xfrm>
          <a:prstGeom prst="rect">
            <a:avLst/>
          </a:prstGeom>
          <a:ln>
            <a:solidFill>
              <a:schemeClr val="tx1"/>
            </a:solidFill>
          </a:ln>
        </p:spPr>
      </p:pic>
      <p:pic>
        <p:nvPicPr>
          <p:cNvPr id="61" name="図 60">
            <a:extLst>
              <a:ext uri="{FF2B5EF4-FFF2-40B4-BE49-F238E27FC236}">
                <a16:creationId xmlns:a16="http://schemas.microsoft.com/office/drawing/2014/main" id="{923135E7-D843-1D31-1B9C-DB4C8E6911A8}"/>
              </a:ext>
            </a:extLst>
          </p:cNvPr>
          <p:cNvPicPr>
            <a:picLocks noChangeAspect="1"/>
          </p:cNvPicPr>
          <p:nvPr/>
        </p:nvPicPr>
        <p:blipFill>
          <a:blip r:embed="rId7"/>
          <a:stretch>
            <a:fillRect/>
          </a:stretch>
        </p:blipFill>
        <p:spPr>
          <a:xfrm>
            <a:off x="8894814" y="4355037"/>
            <a:ext cx="826706" cy="1188028"/>
          </a:xfrm>
          <a:prstGeom prst="rect">
            <a:avLst/>
          </a:prstGeom>
          <a:solidFill>
            <a:schemeClr val="bg1"/>
          </a:solidFill>
          <a:ln>
            <a:solidFill>
              <a:schemeClr val="tx1"/>
            </a:solidFill>
          </a:ln>
        </p:spPr>
      </p:pic>
      <p:pic>
        <p:nvPicPr>
          <p:cNvPr id="65" name="図 64">
            <a:extLst>
              <a:ext uri="{FF2B5EF4-FFF2-40B4-BE49-F238E27FC236}">
                <a16:creationId xmlns:a16="http://schemas.microsoft.com/office/drawing/2014/main" id="{4E6B5AF7-6A54-8E7A-91BF-2CB1D5787277}"/>
              </a:ext>
            </a:extLst>
          </p:cNvPr>
          <p:cNvPicPr>
            <a:picLocks noChangeAspect="1"/>
          </p:cNvPicPr>
          <p:nvPr/>
        </p:nvPicPr>
        <p:blipFill>
          <a:blip r:embed="rId8"/>
          <a:srcRect t="-1" r="4400" b="4718"/>
          <a:stretch>
            <a:fillRect/>
          </a:stretch>
        </p:blipFill>
        <p:spPr>
          <a:xfrm>
            <a:off x="7500458" y="3530716"/>
            <a:ext cx="2625820" cy="398795"/>
          </a:xfrm>
          <a:prstGeom prst="rect">
            <a:avLst/>
          </a:prstGeom>
        </p:spPr>
      </p:pic>
    </p:spTree>
    <p:extLst>
      <p:ext uri="{BB962C8B-B14F-4D97-AF65-F5344CB8AC3E}">
        <p14:creationId xmlns:p14="http://schemas.microsoft.com/office/powerpoint/2010/main" val="627731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6D95D-6B87-6910-9522-33E043F95129}"/>
            </a:ext>
          </a:extLst>
        </p:cNvPr>
        <p:cNvGrpSpPr/>
        <p:nvPr/>
      </p:nvGrpSpPr>
      <p:grpSpPr>
        <a:xfrm>
          <a:off x="0" y="0"/>
          <a:ext cx="0" cy="0"/>
          <a:chOff x="0" y="0"/>
          <a:chExt cx="0" cy="0"/>
        </a:xfrm>
      </p:grpSpPr>
      <p:sp>
        <p:nvSpPr>
          <p:cNvPr id="67" name="テキスト ボックス 66">
            <a:extLst>
              <a:ext uri="{FF2B5EF4-FFF2-40B4-BE49-F238E27FC236}">
                <a16:creationId xmlns:a16="http://schemas.microsoft.com/office/drawing/2014/main" id="{60A11AB1-6DF7-950F-5057-5884F0D8E19E}"/>
              </a:ext>
            </a:extLst>
          </p:cNvPr>
          <p:cNvSpPr txBox="1"/>
          <p:nvPr/>
        </p:nvSpPr>
        <p:spPr>
          <a:xfrm>
            <a:off x="645193" y="2023693"/>
            <a:ext cx="5512709" cy="2062103"/>
          </a:xfrm>
          <a:prstGeom prst="rect">
            <a:avLst/>
          </a:prstGeom>
          <a:noFill/>
        </p:spPr>
        <p:txBody>
          <a:bodyPr wrap="square">
            <a:spAutoFit/>
          </a:bodyPr>
          <a:lstStyle/>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添付ファイルの添付方法</a:t>
            </a:r>
            <a:endParaRPr kumimoji="1" lang="en-US" altLang="ja-JP" sz="1600" dirty="0">
              <a:latin typeface="メイリオ" panose="020B0604030504040204" pitchFamily="50" charset="-128"/>
              <a:ea typeface="メイリオ" panose="020B0604030504040204" pitchFamily="50" charset="-128"/>
            </a:endParaRPr>
          </a:p>
          <a:p>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「ファイル添付」の画面が表示されますので、「ファイル選択」をクリック、またはドラッグアンドドロップ</a:t>
            </a:r>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して画像や電子控除証明書等を添付してください。</a:t>
            </a:r>
            <a:endParaRPr kumimoji="1" lang="en-US" altLang="ja-JP" sz="1600" dirty="0">
              <a:latin typeface="メイリオ" panose="020B0604030504040204" pitchFamily="50" charset="-128"/>
              <a:ea typeface="メイリオ" panose="020B0604030504040204" pitchFamily="50" charset="-128"/>
            </a:endParaRPr>
          </a:p>
          <a:p>
            <a:pPr marL="50800"/>
            <a:r>
              <a:rPr kumimoji="1" lang="ja-JP" altLang="en-US" sz="1600" dirty="0">
                <a:latin typeface="メイリオ" panose="020B0604030504040204" pitchFamily="50" charset="-128"/>
                <a:ea typeface="メイリオ" panose="020B0604030504040204" pitchFamily="50" charset="-128"/>
              </a:rPr>
              <a:t>添付したら「</a:t>
            </a:r>
            <a:r>
              <a:rPr kumimoji="1" lang="en-US" altLang="ja-JP" sz="1600" dirty="0">
                <a:latin typeface="メイリオ" panose="020B0604030504040204" pitchFamily="50" charset="-128"/>
                <a:ea typeface="メイリオ" panose="020B0604030504040204" pitchFamily="50" charset="-128"/>
              </a:rPr>
              <a:t>OK</a:t>
            </a:r>
            <a:r>
              <a:rPr kumimoji="1" lang="ja-JP" altLang="en-US" sz="1600" dirty="0">
                <a:latin typeface="メイリオ" panose="020B0604030504040204" pitchFamily="50" charset="-128"/>
                <a:ea typeface="メイリオ" panose="020B0604030504040204" pitchFamily="50" charset="-128"/>
              </a:rPr>
              <a:t>」ボタンをクリックしてください。</a:t>
            </a:r>
          </a:p>
          <a:p>
            <a:r>
              <a:rPr kumimoji="1" lang="ja-JP" altLang="en-US" sz="1600" dirty="0">
                <a:latin typeface="メイリオ" panose="020B0604030504040204" pitchFamily="50" charset="-128"/>
                <a:ea typeface="メイリオ" panose="020B0604030504040204" pitchFamily="50" charset="-128"/>
              </a:rPr>
              <a:t>スマートフォンの場合は、その場でカメラを起動して</a:t>
            </a:r>
            <a:endParaRPr kumimoji="1" lang="en-US" altLang="ja-JP" sz="1600" dirty="0">
              <a:latin typeface="メイリオ" panose="020B0604030504040204" pitchFamily="50" charset="-128"/>
              <a:ea typeface="メイリオ" panose="020B0604030504040204" pitchFamily="50" charset="-128"/>
            </a:endParaRPr>
          </a:p>
          <a:p>
            <a:r>
              <a:rPr kumimoji="1" lang="ja-JP" altLang="en-US" sz="1600" dirty="0">
                <a:latin typeface="メイリオ" panose="020B0604030504040204" pitchFamily="50" charset="-128"/>
                <a:ea typeface="メイリオ" panose="020B0604030504040204" pitchFamily="50" charset="-128"/>
              </a:rPr>
              <a:t>撮影することも可能です。</a:t>
            </a:r>
            <a:endParaRPr kumimoji="1" lang="en-US" altLang="ja-JP" sz="1600" dirty="0">
              <a:latin typeface="メイリオ" panose="020B0604030504040204" pitchFamily="50" charset="-128"/>
              <a:ea typeface="メイリオ" panose="020B0604030504040204" pitchFamily="50" charset="-128"/>
            </a:endParaRPr>
          </a:p>
        </p:txBody>
      </p:sp>
      <p:sp>
        <p:nvSpPr>
          <p:cNvPr id="2" name="タイトル 1">
            <a:extLst>
              <a:ext uri="{FF2B5EF4-FFF2-40B4-BE49-F238E27FC236}">
                <a16:creationId xmlns:a16="http://schemas.microsoft.com/office/drawing/2014/main" id="{6F83B917-86E2-B954-D65E-799E6F136789}"/>
              </a:ext>
            </a:extLst>
          </p:cNvPr>
          <p:cNvSpPr>
            <a:spLocks noGrp="1"/>
          </p:cNvSpPr>
          <p:nvPr>
            <p:ph type="title"/>
          </p:nvPr>
        </p:nvSpPr>
        <p:spPr>
          <a:xfrm>
            <a:off x="533996" y="384897"/>
            <a:ext cx="10972800" cy="634082"/>
          </a:xfrm>
        </p:spPr>
        <p:txBody>
          <a:bodyPr>
            <a:normAutofit/>
          </a:bodyPr>
          <a:lstStyle/>
          <a:p>
            <a:r>
              <a:rPr kumimoji="1" lang="ja-JP" altLang="en-US" dirty="0"/>
              <a:t>入力方法について</a:t>
            </a:r>
          </a:p>
        </p:txBody>
      </p:sp>
      <p:sp>
        <p:nvSpPr>
          <p:cNvPr id="3" name="テキスト プレースホルダー 2">
            <a:extLst>
              <a:ext uri="{FF2B5EF4-FFF2-40B4-BE49-F238E27FC236}">
                <a16:creationId xmlns:a16="http://schemas.microsoft.com/office/drawing/2014/main" id="{87C39B43-0BAE-3F73-DE41-C0E7D7C32AB4}"/>
              </a:ext>
            </a:extLst>
          </p:cNvPr>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年末調整情報を入力する全ての画面で共通の操作になります。</a:t>
            </a:r>
            <a:endParaRPr kumimoji="1" lang="en-US" altLang="ja-JP" sz="1800" dirty="0"/>
          </a:p>
        </p:txBody>
      </p:sp>
      <p:sp>
        <p:nvSpPr>
          <p:cNvPr id="5" name="スライド番号プレースホルダー 4">
            <a:extLst>
              <a:ext uri="{FF2B5EF4-FFF2-40B4-BE49-F238E27FC236}">
                <a16:creationId xmlns:a16="http://schemas.microsoft.com/office/drawing/2014/main" id="{4F772E6E-C639-ECDA-D45A-91240784E0A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27</a:t>
            </a:fld>
            <a:endParaRPr lang="ja-JP" altLang="en-US"/>
          </a:p>
        </p:txBody>
      </p:sp>
      <p:sp>
        <p:nvSpPr>
          <p:cNvPr id="29" name="テキスト プレースホルダー 3">
            <a:extLst>
              <a:ext uri="{FF2B5EF4-FFF2-40B4-BE49-F238E27FC236}">
                <a16:creationId xmlns:a16="http://schemas.microsoft.com/office/drawing/2014/main" id="{D3874140-E886-D542-752F-C86148617240}"/>
              </a:ext>
            </a:extLst>
          </p:cNvPr>
          <p:cNvSpPr txBox="1">
            <a:spLocks/>
          </p:cNvSpPr>
          <p:nvPr/>
        </p:nvSpPr>
        <p:spPr>
          <a:xfrm>
            <a:off x="533996"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pic>
        <p:nvPicPr>
          <p:cNvPr id="40" name="図 39">
            <a:extLst>
              <a:ext uri="{FF2B5EF4-FFF2-40B4-BE49-F238E27FC236}">
                <a16:creationId xmlns:a16="http://schemas.microsoft.com/office/drawing/2014/main" id="{CF34CE1D-A883-CA49-31D9-060475E8D2D7}"/>
              </a:ext>
            </a:extLst>
          </p:cNvPr>
          <p:cNvPicPr>
            <a:picLocks noChangeAspect="1"/>
          </p:cNvPicPr>
          <p:nvPr/>
        </p:nvPicPr>
        <p:blipFill>
          <a:blip r:embed="rId3"/>
          <a:stretch>
            <a:fillRect/>
          </a:stretch>
        </p:blipFill>
        <p:spPr>
          <a:xfrm>
            <a:off x="892385" y="4495754"/>
            <a:ext cx="2175639" cy="1618645"/>
          </a:xfrm>
          <a:prstGeom prst="rect">
            <a:avLst/>
          </a:prstGeom>
          <a:ln>
            <a:solidFill>
              <a:schemeClr val="tx1"/>
            </a:solidFill>
          </a:ln>
        </p:spPr>
      </p:pic>
      <p:pic>
        <p:nvPicPr>
          <p:cNvPr id="42" name="図 41">
            <a:extLst>
              <a:ext uri="{FF2B5EF4-FFF2-40B4-BE49-F238E27FC236}">
                <a16:creationId xmlns:a16="http://schemas.microsoft.com/office/drawing/2014/main" id="{4414C151-085C-F667-5F03-8CBCE0475F0D}"/>
              </a:ext>
            </a:extLst>
          </p:cNvPr>
          <p:cNvPicPr>
            <a:picLocks noChangeAspect="1"/>
          </p:cNvPicPr>
          <p:nvPr/>
        </p:nvPicPr>
        <p:blipFill>
          <a:blip r:embed="rId4"/>
          <a:stretch>
            <a:fillRect/>
          </a:stretch>
        </p:blipFill>
        <p:spPr>
          <a:xfrm>
            <a:off x="3829659" y="4503262"/>
            <a:ext cx="2511482" cy="1603628"/>
          </a:xfrm>
          <a:prstGeom prst="rect">
            <a:avLst/>
          </a:prstGeom>
          <a:ln>
            <a:solidFill>
              <a:schemeClr val="tx1"/>
            </a:solidFill>
          </a:ln>
        </p:spPr>
      </p:pic>
      <p:sp>
        <p:nvSpPr>
          <p:cNvPr id="44" name="正方形/長方形 43">
            <a:extLst>
              <a:ext uri="{FF2B5EF4-FFF2-40B4-BE49-F238E27FC236}">
                <a16:creationId xmlns:a16="http://schemas.microsoft.com/office/drawing/2014/main" id="{ED528D15-4AA0-6863-9971-AD40A8BA3874}"/>
              </a:ext>
            </a:extLst>
          </p:cNvPr>
          <p:cNvSpPr/>
          <p:nvPr/>
        </p:nvSpPr>
        <p:spPr>
          <a:xfrm>
            <a:off x="5450240" y="5172376"/>
            <a:ext cx="432993" cy="33349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矢印: 右 45">
            <a:extLst>
              <a:ext uri="{FF2B5EF4-FFF2-40B4-BE49-F238E27FC236}">
                <a16:creationId xmlns:a16="http://schemas.microsoft.com/office/drawing/2014/main" id="{E1D80D19-3631-E0A9-5527-044CA2A7FB42}"/>
              </a:ext>
            </a:extLst>
          </p:cNvPr>
          <p:cNvSpPr/>
          <p:nvPr/>
        </p:nvSpPr>
        <p:spPr>
          <a:xfrm>
            <a:off x="3207643" y="5128741"/>
            <a:ext cx="536448" cy="352671"/>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04627509-8B05-DD99-361A-BFB6BCA25D55}"/>
              </a:ext>
            </a:extLst>
          </p:cNvPr>
          <p:cNvSpPr txBox="1"/>
          <p:nvPr/>
        </p:nvSpPr>
        <p:spPr>
          <a:xfrm>
            <a:off x="807479" y="4195485"/>
            <a:ext cx="1261884" cy="307777"/>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添付前の画面</a:t>
            </a:r>
          </a:p>
        </p:txBody>
      </p:sp>
      <p:sp>
        <p:nvSpPr>
          <p:cNvPr id="50" name="テキスト ボックス 49">
            <a:extLst>
              <a:ext uri="{FF2B5EF4-FFF2-40B4-BE49-F238E27FC236}">
                <a16:creationId xmlns:a16="http://schemas.microsoft.com/office/drawing/2014/main" id="{BA51CA00-6677-9CE7-E36B-C4CD7C162B36}"/>
              </a:ext>
            </a:extLst>
          </p:cNvPr>
          <p:cNvSpPr txBox="1"/>
          <p:nvPr/>
        </p:nvSpPr>
        <p:spPr>
          <a:xfrm>
            <a:off x="3744091" y="4187977"/>
            <a:ext cx="1261884" cy="307777"/>
          </a:xfrm>
          <a:prstGeom prst="rect">
            <a:avLst/>
          </a:prstGeom>
          <a:noFill/>
        </p:spPr>
        <p:txBody>
          <a:bodyPr wrap="none" rtlCol="0">
            <a:spAutoFit/>
          </a:bodyPr>
          <a:lstStyle/>
          <a:p>
            <a:r>
              <a:rPr kumimoji="1" lang="ja-JP" altLang="en-US" dirty="0">
                <a:latin typeface="メイリオ" panose="020B0604030504040204" pitchFamily="50" charset="-128"/>
                <a:ea typeface="メイリオ" panose="020B0604030504040204" pitchFamily="50" charset="-128"/>
              </a:rPr>
              <a:t>添付後の画面</a:t>
            </a:r>
          </a:p>
        </p:txBody>
      </p:sp>
    </p:spTree>
    <p:extLst>
      <p:ext uri="{BB962C8B-B14F-4D97-AF65-F5344CB8AC3E}">
        <p14:creationId xmlns:p14="http://schemas.microsoft.com/office/powerpoint/2010/main" val="3169005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E1034-C4A5-41D6-3128-F691941DBA8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0EFD804-67A0-899D-DE14-77E3DB2F5B77}"/>
              </a:ext>
            </a:extLst>
          </p:cNvPr>
          <p:cNvSpPr>
            <a:spLocks noGrp="1"/>
          </p:cNvSpPr>
          <p:nvPr>
            <p:ph type="title"/>
          </p:nvPr>
        </p:nvSpPr>
        <p:spPr>
          <a:xfrm>
            <a:off x="533996" y="384897"/>
            <a:ext cx="10972800" cy="634082"/>
          </a:xfrm>
        </p:spPr>
        <p:txBody>
          <a:bodyPr>
            <a:normAutofit/>
          </a:bodyPr>
          <a:lstStyle/>
          <a:p>
            <a:r>
              <a:rPr kumimoji="1" lang="ja-JP" altLang="en-US" dirty="0"/>
              <a:t>扶養親族情報の入力</a:t>
            </a:r>
          </a:p>
        </p:txBody>
      </p:sp>
      <p:sp>
        <p:nvSpPr>
          <p:cNvPr id="5" name="スライド番号プレースホルダー 4">
            <a:extLst>
              <a:ext uri="{FF2B5EF4-FFF2-40B4-BE49-F238E27FC236}">
                <a16:creationId xmlns:a16="http://schemas.microsoft.com/office/drawing/2014/main" id="{E0634E06-83E7-11C7-79DB-16760EC0CC95}"/>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28</a:t>
            </a:fld>
            <a:endParaRPr lang="ja-JP" altLang="en-US"/>
          </a:p>
        </p:txBody>
      </p:sp>
      <p:sp>
        <p:nvSpPr>
          <p:cNvPr id="3" name="テキスト プレースホルダー 3">
            <a:extLst>
              <a:ext uri="{FF2B5EF4-FFF2-40B4-BE49-F238E27FC236}">
                <a16:creationId xmlns:a16="http://schemas.microsoft.com/office/drawing/2014/main" id="{732745B7-C8EC-7811-B447-BF377A088B6E}"/>
              </a:ext>
            </a:extLst>
          </p:cNvPr>
          <p:cNvSpPr txBox="1">
            <a:spLocks/>
          </p:cNvSpPr>
          <p:nvPr/>
        </p:nvSpPr>
        <p:spPr>
          <a:xfrm>
            <a:off x="288409" y="1590452"/>
            <a:ext cx="3021542" cy="122219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 設問に従って扶養親族の情報を入力します。</a:t>
            </a:r>
            <a:endParaRPr kumimoji="1" lang="en-US" altLang="ja-JP" sz="1600" dirty="0"/>
          </a:p>
          <a:p>
            <a:pPr marL="50800" indent="0">
              <a:buFont typeface="Arial"/>
              <a:buNone/>
            </a:pPr>
            <a:r>
              <a:rPr kumimoji="1" lang="ja-JP" altLang="en-US" sz="1600" dirty="0"/>
              <a:t>（画像の例：</a:t>
            </a:r>
            <a:r>
              <a:rPr kumimoji="1" lang="en-US" altLang="ja-JP" sz="1600" dirty="0"/>
              <a:t>2023</a:t>
            </a:r>
            <a:r>
              <a:rPr kumimoji="1" lang="ja-JP" altLang="en-US" sz="1600" dirty="0"/>
              <a:t>年生まれの子がいる場合）</a:t>
            </a:r>
            <a:endParaRPr kumimoji="1" lang="en-US" altLang="ja-JP" sz="1600" dirty="0"/>
          </a:p>
          <a:p>
            <a:pPr marL="50800" indent="0">
              <a:buFont typeface="Arial"/>
              <a:buNone/>
            </a:pPr>
            <a:endParaRPr kumimoji="1" lang="ja-JP" altLang="en-US" sz="1600" dirty="0"/>
          </a:p>
        </p:txBody>
      </p:sp>
      <p:pic>
        <p:nvPicPr>
          <p:cNvPr id="4" name="図 3">
            <a:extLst>
              <a:ext uri="{FF2B5EF4-FFF2-40B4-BE49-F238E27FC236}">
                <a16:creationId xmlns:a16="http://schemas.microsoft.com/office/drawing/2014/main" id="{A88247E3-B79C-B988-903E-9786914F6EF3}"/>
              </a:ext>
            </a:extLst>
          </p:cNvPr>
          <p:cNvPicPr>
            <a:picLocks noChangeAspect="1"/>
          </p:cNvPicPr>
          <p:nvPr/>
        </p:nvPicPr>
        <p:blipFill>
          <a:blip r:embed="rId3"/>
          <a:srcRect b="21380"/>
          <a:stretch>
            <a:fillRect/>
          </a:stretch>
        </p:blipFill>
        <p:spPr>
          <a:xfrm>
            <a:off x="288409" y="3955745"/>
            <a:ext cx="4215157" cy="2349114"/>
          </a:xfrm>
          <a:prstGeom prst="rect">
            <a:avLst/>
          </a:prstGeom>
          <a:ln>
            <a:solidFill>
              <a:schemeClr val="tx1"/>
            </a:solidFill>
          </a:ln>
        </p:spPr>
      </p:pic>
      <p:pic>
        <p:nvPicPr>
          <p:cNvPr id="7" name="図 6">
            <a:extLst>
              <a:ext uri="{FF2B5EF4-FFF2-40B4-BE49-F238E27FC236}">
                <a16:creationId xmlns:a16="http://schemas.microsoft.com/office/drawing/2014/main" id="{B00F7A2A-C64D-A3FF-53EE-A9235C43EB18}"/>
              </a:ext>
            </a:extLst>
          </p:cNvPr>
          <p:cNvPicPr>
            <a:picLocks noChangeAspect="1"/>
          </p:cNvPicPr>
          <p:nvPr/>
        </p:nvPicPr>
        <p:blipFill>
          <a:blip r:embed="rId4"/>
          <a:srcRect t="5000" b="19252"/>
          <a:stretch>
            <a:fillRect/>
          </a:stretch>
        </p:blipFill>
        <p:spPr>
          <a:xfrm>
            <a:off x="3527068" y="1677755"/>
            <a:ext cx="2269760" cy="3728635"/>
          </a:xfrm>
          <a:prstGeom prst="rect">
            <a:avLst/>
          </a:prstGeom>
          <a:ln>
            <a:solidFill>
              <a:schemeClr val="tx1"/>
            </a:solidFill>
          </a:ln>
        </p:spPr>
      </p:pic>
      <p:sp>
        <p:nvSpPr>
          <p:cNvPr id="8" name="テキスト プレースホルダー 3">
            <a:extLst>
              <a:ext uri="{FF2B5EF4-FFF2-40B4-BE49-F238E27FC236}">
                <a16:creationId xmlns:a16="http://schemas.microsoft.com/office/drawing/2014/main" id="{745153DE-A953-A870-9E8E-D0C112A5161D}"/>
              </a:ext>
            </a:extLst>
          </p:cNvPr>
          <p:cNvSpPr txBox="1">
            <a:spLocks/>
          </p:cNvSpPr>
          <p:nvPr/>
        </p:nvSpPr>
        <p:spPr>
          <a:xfrm>
            <a:off x="6095999" y="1590452"/>
            <a:ext cx="3130194" cy="171378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②扶養親族が複数いる場合は「扶養親族情報を追加」ボタンをクリックして、人数分の情報を入力してください。</a:t>
            </a:r>
          </a:p>
        </p:txBody>
      </p:sp>
      <p:sp>
        <p:nvSpPr>
          <p:cNvPr id="10" name="テキスト プレースホルダー 2">
            <a:extLst>
              <a:ext uri="{FF2B5EF4-FFF2-40B4-BE49-F238E27FC236}">
                <a16:creationId xmlns:a16="http://schemas.microsoft.com/office/drawing/2014/main" id="{306A2D9B-3796-EBBD-4F08-6243713E7A17}"/>
              </a:ext>
            </a:extLst>
          </p:cNvPr>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扶養親族（配偶者以外）がいる場合、はじめの設問で「はい」を選択し、以下の①②に進みます。いない場合は「いいえ」を選択し、次の項目の入力へお進みください。</a:t>
            </a:r>
            <a:endParaRPr kumimoji="1" lang="en-US" altLang="ja-JP" sz="1800" dirty="0"/>
          </a:p>
        </p:txBody>
      </p:sp>
      <p:pic>
        <p:nvPicPr>
          <p:cNvPr id="18" name="図 17">
            <a:extLst>
              <a:ext uri="{FF2B5EF4-FFF2-40B4-BE49-F238E27FC236}">
                <a16:creationId xmlns:a16="http://schemas.microsoft.com/office/drawing/2014/main" id="{B5899BD5-43A7-C0F1-1CCA-A83BB878B7B3}"/>
              </a:ext>
            </a:extLst>
          </p:cNvPr>
          <p:cNvPicPr>
            <a:picLocks noChangeAspect="1"/>
          </p:cNvPicPr>
          <p:nvPr/>
        </p:nvPicPr>
        <p:blipFill>
          <a:blip r:embed="rId5"/>
          <a:srcRect t="10346" b="10346"/>
          <a:stretch/>
        </p:blipFill>
        <p:spPr>
          <a:xfrm>
            <a:off x="6286705" y="3955745"/>
            <a:ext cx="4215157" cy="2349114"/>
          </a:xfrm>
          <a:prstGeom prst="rect">
            <a:avLst/>
          </a:prstGeom>
          <a:ln>
            <a:solidFill>
              <a:schemeClr val="tx1"/>
            </a:solidFill>
          </a:ln>
        </p:spPr>
      </p:pic>
      <p:pic>
        <p:nvPicPr>
          <p:cNvPr id="20" name="図 19">
            <a:extLst>
              <a:ext uri="{FF2B5EF4-FFF2-40B4-BE49-F238E27FC236}">
                <a16:creationId xmlns:a16="http://schemas.microsoft.com/office/drawing/2014/main" id="{9BE4824E-3A0F-0415-44A0-00F30ABE41CE}"/>
              </a:ext>
            </a:extLst>
          </p:cNvPr>
          <p:cNvPicPr>
            <a:picLocks noChangeAspect="1"/>
          </p:cNvPicPr>
          <p:nvPr/>
        </p:nvPicPr>
        <p:blipFill>
          <a:blip r:embed="rId6"/>
          <a:srcRect t="12034" b="12034"/>
          <a:stretch/>
        </p:blipFill>
        <p:spPr>
          <a:xfrm>
            <a:off x="9525364" y="1677755"/>
            <a:ext cx="2269760" cy="3728635"/>
          </a:xfrm>
          <a:prstGeom prst="rect">
            <a:avLst/>
          </a:prstGeom>
          <a:ln>
            <a:solidFill>
              <a:schemeClr val="tx1"/>
            </a:solidFill>
          </a:ln>
        </p:spPr>
      </p:pic>
      <p:sp>
        <p:nvSpPr>
          <p:cNvPr id="13" name="正方形/長方形 12">
            <a:extLst>
              <a:ext uri="{FF2B5EF4-FFF2-40B4-BE49-F238E27FC236}">
                <a16:creationId xmlns:a16="http://schemas.microsoft.com/office/drawing/2014/main" id="{20828F4A-EAD9-91B7-3637-199CAD464FDD}"/>
              </a:ext>
            </a:extLst>
          </p:cNvPr>
          <p:cNvSpPr/>
          <p:nvPr/>
        </p:nvSpPr>
        <p:spPr>
          <a:xfrm>
            <a:off x="9942519" y="4568411"/>
            <a:ext cx="1458544" cy="45360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246CFC57-AB78-841C-BC26-0822350F71AB}"/>
              </a:ext>
            </a:extLst>
          </p:cNvPr>
          <p:cNvSpPr/>
          <p:nvPr/>
        </p:nvSpPr>
        <p:spPr>
          <a:xfrm>
            <a:off x="8289269" y="5994156"/>
            <a:ext cx="1329293" cy="31070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168153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F9CC5-4A79-476E-C522-D21B28516EC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985DA42-D41D-A4AF-ED15-0BA8EB04A4AE}"/>
              </a:ext>
            </a:extLst>
          </p:cNvPr>
          <p:cNvSpPr>
            <a:spLocks noGrp="1"/>
          </p:cNvSpPr>
          <p:nvPr>
            <p:ph type="title"/>
          </p:nvPr>
        </p:nvSpPr>
        <p:spPr>
          <a:xfrm>
            <a:off x="533996" y="384897"/>
            <a:ext cx="10972800" cy="634082"/>
          </a:xfrm>
        </p:spPr>
        <p:txBody>
          <a:bodyPr>
            <a:normAutofit/>
          </a:bodyPr>
          <a:lstStyle/>
          <a:p>
            <a:r>
              <a:rPr kumimoji="1" lang="ja-JP" altLang="en-US" dirty="0"/>
              <a:t>保険料控除の入力（電子控除証明書を持って</a:t>
            </a:r>
            <a:r>
              <a:rPr kumimoji="1" lang="ja-JP" altLang="en-US" u="sng" dirty="0"/>
              <a:t>いる</a:t>
            </a:r>
            <a:r>
              <a:rPr kumimoji="1" lang="ja-JP" altLang="en-US" dirty="0"/>
              <a:t>場合）</a:t>
            </a:r>
          </a:p>
        </p:txBody>
      </p:sp>
      <p:sp>
        <p:nvSpPr>
          <p:cNvPr id="5" name="スライド番号プレースホルダー 4">
            <a:extLst>
              <a:ext uri="{FF2B5EF4-FFF2-40B4-BE49-F238E27FC236}">
                <a16:creationId xmlns:a16="http://schemas.microsoft.com/office/drawing/2014/main" id="{15A9B544-AE7F-9AED-CF78-8C7E85BA0F1C}"/>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29</a:t>
            </a:fld>
            <a:endParaRPr lang="ja-JP" altLang="en-US"/>
          </a:p>
        </p:txBody>
      </p:sp>
      <p:pic>
        <p:nvPicPr>
          <p:cNvPr id="8" name="図 7">
            <a:extLst>
              <a:ext uri="{FF2B5EF4-FFF2-40B4-BE49-F238E27FC236}">
                <a16:creationId xmlns:a16="http://schemas.microsoft.com/office/drawing/2014/main" id="{B7E30560-8F3A-1405-4D8B-467E8289E60B}"/>
              </a:ext>
            </a:extLst>
          </p:cNvPr>
          <p:cNvPicPr>
            <a:picLocks noChangeAspect="1"/>
          </p:cNvPicPr>
          <p:nvPr/>
        </p:nvPicPr>
        <p:blipFill>
          <a:blip r:embed="rId3"/>
          <a:srcRect b="20182"/>
          <a:stretch>
            <a:fillRect/>
          </a:stretch>
        </p:blipFill>
        <p:spPr>
          <a:xfrm>
            <a:off x="288409" y="3955745"/>
            <a:ext cx="4215157" cy="2349114"/>
          </a:xfrm>
          <a:prstGeom prst="rect">
            <a:avLst/>
          </a:prstGeom>
          <a:ln>
            <a:solidFill>
              <a:schemeClr val="tx1"/>
            </a:solidFill>
          </a:ln>
        </p:spPr>
      </p:pic>
      <p:sp>
        <p:nvSpPr>
          <p:cNvPr id="14" name="テキスト プレースホルダー 3">
            <a:extLst>
              <a:ext uri="{FF2B5EF4-FFF2-40B4-BE49-F238E27FC236}">
                <a16:creationId xmlns:a16="http://schemas.microsoft.com/office/drawing/2014/main" id="{BBABD4FA-1C77-39C5-0822-B3D9619137DD}"/>
              </a:ext>
            </a:extLst>
          </p:cNvPr>
          <p:cNvSpPr txBox="1">
            <a:spLocks/>
          </p:cNvSpPr>
          <p:nvPr/>
        </p:nvSpPr>
        <p:spPr>
          <a:xfrm>
            <a:off x="358486" y="2019077"/>
            <a:ext cx="3089564" cy="12860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①「電子控除証明書を提出しますか？」で「はい」を選択し、電子控除証明書を添付します。</a:t>
            </a:r>
          </a:p>
          <a:p>
            <a:pPr marL="50800" indent="0">
              <a:buFont typeface="Arial"/>
              <a:buNone/>
            </a:pPr>
            <a:endParaRPr kumimoji="1" lang="ja-JP" altLang="en-US" sz="1600" dirty="0"/>
          </a:p>
        </p:txBody>
      </p:sp>
      <p:pic>
        <p:nvPicPr>
          <p:cNvPr id="19" name="図 18">
            <a:extLst>
              <a:ext uri="{FF2B5EF4-FFF2-40B4-BE49-F238E27FC236}">
                <a16:creationId xmlns:a16="http://schemas.microsoft.com/office/drawing/2014/main" id="{E05A1B50-30DC-BF8F-DCA5-0A3F4D34ABC8}"/>
              </a:ext>
            </a:extLst>
          </p:cNvPr>
          <p:cNvPicPr>
            <a:picLocks noChangeAspect="1"/>
          </p:cNvPicPr>
          <p:nvPr/>
        </p:nvPicPr>
        <p:blipFill>
          <a:blip r:embed="rId4"/>
          <a:srcRect t="5771" b="18297"/>
          <a:stretch>
            <a:fillRect/>
          </a:stretch>
        </p:blipFill>
        <p:spPr>
          <a:xfrm>
            <a:off x="3799645" y="1864560"/>
            <a:ext cx="2269760" cy="3728635"/>
          </a:xfrm>
          <a:prstGeom prst="rect">
            <a:avLst/>
          </a:prstGeom>
          <a:ln>
            <a:solidFill>
              <a:schemeClr val="tx1"/>
            </a:solidFill>
          </a:ln>
        </p:spPr>
      </p:pic>
      <p:sp>
        <p:nvSpPr>
          <p:cNvPr id="30" name="テキスト プレースホルダー 2">
            <a:extLst>
              <a:ext uri="{FF2B5EF4-FFF2-40B4-BE49-F238E27FC236}">
                <a16:creationId xmlns:a16="http://schemas.microsoft.com/office/drawing/2014/main" id="{A78C4CBB-E43A-637F-A669-651BB57A8465}"/>
              </a:ext>
            </a:extLst>
          </p:cNvPr>
          <p:cNvSpPr>
            <a:spLocks noGrp="1"/>
          </p:cNvSpPr>
          <p:nvPr>
            <p:ph type="body" idx="1"/>
          </p:nvPr>
        </p:nvSpPr>
        <p:spPr>
          <a:xfrm>
            <a:off x="402151" y="863187"/>
            <a:ext cx="11610090" cy="972798"/>
          </a:xfrm>
        </p:spPr>
        <p:txBody>
          <a:bodyPr>
            <a:normAutofit lnSpcReduction="10000"/>
          </a:bodyPr>
          <a:lstStyle/>
          <a:p>
            <a:pPr marL="50800" indent="0">
              <a:buNone/>
            </a:pPr>
            <a:r>
              <a:rPr kumimoji="1" lang="ja-JP" altLang="en-US" sz="1800" dirty="0"/>
              <a:t>生命保険料控除、地震保険料控除、社会保険料控除で共通の操作になります。保険に加入している場合、はじめの設問で「はい」を選択し、以下の手順に進みます。加入していない場合は「いいえ」を選択し、次の項目の入力へお進みください。画像は生命保険料控除の例になります。</a:t>
            </a:r>
            <a:endParaRPr kumimoji="1" lang="en-US" altLang="ja-JP" sz="1800" dirty="0"/>
          </a:p>
        </p:txBody>
      </p:sp>
      <p:pic>
        <p:nvPicPr>
          <p:cNvPr id="12" name="図 11">
            <a:extLst>
              <a:ext uri="{FF2B5EF4-FFF2-40B4-BE49-F238E27FC236}">
                <a16:creationId xmlns:a16="http://schemas.microsoft.com/office/drawing/2014/main" id="{DAD0E3A0-F5CC-0C06-0906-15E02C0DCD59}"/>
              </a:ext>
            </a:extLst>
          </p:cNvPr>
          <p:cNvPicPr>
            <a:picLocks noChangeAspect="1"/>
          </p:cNvPicPr>
          <p:nvPr/>
        </p:nvPicPr>
        <p:blipFill>
          <a:blip r:embed="rId5"/>
          <a:srcRect b="21438"/>
          <a:stretch>
            <a:fillRect/>
          </a:stretch>
        </p:blipFill>
        <p:spPr>
          <a:xfrm>
            <a:off x="6395172" y="3954400"/>
            <a:ext cx="4215157" cy="2349114"/>
          </a:xfrm>
          <a:prstGeom prst="rect">
            <a:avLst/>
          </a:prstGeom>
          <a:ln>
            <a:solidFill>
              <a:schemeClr val="tx1"/>
            </a:solidFill>
          </a:ln>
        </p:spPr>
      </p:pic>
      <p:pic>
        <p:nvPicPr>
          <p:cNvPr id="15" name="図 14">
            <a:extLst>
              <a:ext uri="{FF2B5EF4-FFF2-40B4-BE49-F238E27FC236}">
                <a16:creationId xmlns:a16="http://schemas.microsoft.com/office/drawing/2014/main" id="{77E327CC-76E5-4E73-46AD-6D5583178B17}"/>
              </a:ext>
            </a:extLst>
          </p:cNvPr>
          <p:cNvPicPr>
            <a:picLocks noChangeAspect="1"/>
          </p:cNvPicPr>
          <p:nvPr/>
        </p:nvPicPr>
        <p:blipFill>
          <a:blip r:embed="rId6"/>
          <a:srcRect t="5729" b="18305"/>
          <a:stretch>
            <a:fillRect/>
          </a:stretch>
        </p:blipFill>
        <p:spPr>
          <a:xfrm>
            <a:off x="9633831" y="1796929"/>
            <a:ext cx="2269760" cy="3728635"/>
          </a:xfrm>
          <a:prstGeom prst="rect">
            <a:avLst/>
          </a:prstGeom>
          <a:ln>
            <a:solidFill>
              <a:schemeClr val="tx1"/>
            </a:solidFill>
          </a:ln>
        </p:spPr>
      </p:pic>
      <p:sp>
        <p:nvSpPr>
          <p:cNvPr id="17" name="テキスト プレースホルダー 3">
            <a:extLst>
              <a:ext uri="{FF2B5EF4-FFF2-40B4-BE49-F238E27FC236}">
                <a16:creationId xmlns:a16="http://schemas.microsoft.com/office/drawing/2014/main" id="{E504004C-AA3A-8D35-B15B-DD21D3C61B35}"/>
              </a:ext>
            </a:extLst>
          </p:cNvPr>
          <p:cNvSpPr txBox="1">
            <a:spLocks/>
          </p:cNvSpPr>
          <p:nvPr/>
        </p:nvSpPr>
        <p:spPr>
          <a:xfrm>
            <a:off x="6395171" y="1709626"/>
            <a:ext cx="3130009" cy="34387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a:t>
            </a:r>
            <a:r>
              <a:rPr kumimoji="1" lang="en-US" altLang="ja-JP" sz="1600" dirty="0"/>
              <a:t> </a:t>
            </a:r>
            <a:r>
              <a:rPr kumimoji="1" lang="ja-JP" altLang="en-US" sz="1600" dirty="0"/>
              <a:t>電子控除証明書の情報をもとに自動で項目が入力されますので、内容が合っているか確認してください。</a:t>
            </a:r>
            <a:endParaRPr kumimoji="1" lang="en-US" altLang="ja-JP" sz="1600" dirty="0"/>
          </a:p>
          <a:p>
            <a:pPr marL="50800" indent="0">
              <a:buFont typeface="Arial"/>
              <a:buNone/>
            </a:pPr>
            <a:endParaRPr kumimoji="1" lang="en-US" altLang="ja-JP" sz="1600" dirty="0"/>
          </a:p>
          <a:p>
            <a:pPr marL="50800" indent="0">
              <a:buFont typeface="Arial"/>
              <a:buNone/>
            </a:pPr>
            <a:r>
              <a:rPr kumimoji="1" lang="en-US" altLang="ja-JP" sz="1600" dirty="0"/>
              <a:t>※</a:t>
            </a:r>
            <a:r>
              <a:rPr kumimoji="1" lang="ja-JP" altLang="en-US" sz="1600" dirty="0"/>
              <a:t>白い箇所は修正可能です。必要に応じて修正してください。</a:t>
            </a:r>
          </a:p>
        </p:txBody>
      </p:sp>
    </p:spTree>
    <p:extLst>
      <p:ext uri="{BB962C8B-B14F-4D97-AF65-F5344CB8AC3E}">
        <p14:creationId xmlns:p14="http://schemas.microsoft.com/office/powerpoint/2010/main" val="735407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D719C-8414-965F-0097-250EB9392D1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C992B20-AA18-3D22-7C95-85E63414679E}"/>
              </a:ext>
            </a:extLst>
          </p:cNvPr>
          <p:cNvSpPr>
            <a:spLocks noGrp="1"/>
          </p:cNvSpPr>
          <p:nvPr>
            <p:ph type="title"/>
          </p:nvPr>
        </p:nvSpPr>
        <p:spPr>
          <a:xfrm>
            <a:off x="533995" y="384897"/>
            <a:ext cx="11478245" cy="634082"/>
          </a:xfrm>
        </p:spPr>
        <p:txBody>
          <a:bodyPr>
            <a:normAutofit/>
          </a:bodyPr>
          <a:lstStyle/>
          <a:p>
            <a:r>
              <a:rPr kumimoji="1" lang="ja-JP" altLang="en-US" dirty="0"/>
              <a:t>保険料控除の入力（電子控除証明書を持って</a:t>
            </a:r>
            <a:r>
              <a:rPr kumimoji="1" lang="ja-JP" altLang="en-US" u="sng" dirty="0"/>
              <a:t>いない</a:t>
            </a:r>
            <a:r>
              <a:rPr kumimoji="1" lang="ja-JP" altLang="en-US" dirty="0"/>
              <a:t>場合）</a:t>
            </a:r>
          </a:p>
        </p:txBody>
      </p:sp>
      <p:sp>
        <p:nvSpPr>
          <p:cNvPr id="5" name="スライド番号プレースホルダー 4">
            <a:extLst>
              <a:ext uri="{FF2B5EF4-FFF2-40B4-BE49-F238E27FC236}">
                <a16:creationId xmlns:a16="http://schemas.microsoft.com/office/drawing/2014/main" id="{4C552442-325C-30F7-EAA3-49E3D20B126A}"/>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30</a:t>
            </a:fld>
            <a:endParaRPr lang="ja-JP" altLang="en-US"/>
          </a:p>
        </p:txBody>
      </p:sp>
      <p:sp>
        <p:nvSpPr>
          <p:cNvPr id="21" name="テキスト プレースホルダー 3">
            <a:extLst>
              <a:ext uri="{FF2B5EF4-FFF2-40B4-BE49-F238E27FC236}">
                <a16:creationId xmlns:a16="http://schemas.microsoft.com/office/drawing/2014/main" id="{10593556-BC16-2F67-35A0-CE4F612185CD}"/>
              </a:ext>
            </a:extLst>
          </p:cNvPr>
          <p:cNvSpPr txBox="1">
            <a:spLocks/>
          </p:cNvSpPr>
          <p:nvPr/>
        </p:nvSpPr>
        <p:spPr>
          <a:xfrm>
            <a:off x="288408" y="1590452"/>
            <a:ext cx="3238659" cy="34387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endParaRPr kumimoji="1" lang="en-US" altLang="ja-JP" sz="1600" dirty="0"/>
          </a:p>
        </p:txBody>
      </p:sp>
      <p:pic>
        <p:nvPicPr>
          <p:cNvPr id="23" name="図 22">
            <a:extLst>
              <a:ext uri="{FF2B5EF4-FFF2-40B4-BE49-F238E27FC236}">
                <a16:creationId xmlns:a16="http://schemas.microsoft.com/office/drawing/2014/main" id="{8DE8F2CB-5600-6663-59C9-AACBA67BDC4D}"/>
              </a:ext>
            </a:extLst>
          </p:cNvPr>
          <p:cNvPicPr>
            <a:picLocks noChangeAspect="1"/>
          </p:cNvPicPr>
          <p:nvPr/>
        </p:nvPicPr>
        <p:blipFill>
          <a:blip r:embed="rId3"/>
          <a:srcRect b="20862"/>
          <a:stretch>
            <a:fillRect/>
          </a:stretch>
        </p:blipFill>
        <p:spPr>
          <a:xfrm>
            <a:off x="288409" y="3955745"/>
            <a:ext cx="4215157" cy="2349114"/>
          </a:xfrm>
          <a:prstGeom prst="rect">
            <a:avLst/>
          </a:prstGeom>
          <a:ln>
            <a:solidFill>
              <a:schemeClr val="tx1"/>
            </a:solidFill>
          </a:ln>
        </p:spPr>
      </p:pic>
      <p:pic>
        <p:nvPicPr>
          <p:cNvPr id="25" name="図 24">
            <a:extLst>
              <a:ext uri="{FF2B5EF4-FFF2-40B4-BE49-F238E27FC236}">
                <a16:creationId xmlns:a16="http://schemas.microsoft.com/office/drawing/2014/main" id="{FDA6C0F7-E9B3-FA3D-5145-3FCC9E55BF0D}"/>
              </a:ext>
            </a:extLst>
          </p:cNvPr>
          <p:cNvPicPr>
            <a:picLocks noChangeAspect="1"/>
          </p:cNvPicPr>
          <p:nvPr/>
        </p:nvPicPr>
        <p:blipFill>
          <a:blip r:embed="rId4"/>
          <a:srcRect t="5158" b="18910"/>
          <a:stretch>
            <a:fillRect/>
          </a:stretch>
        </p:blipFill>
        <p:spPr>
          <a:xfrm>
            <a:off x="3676653" y="2244361"/>
            <a:ext cx="2269760" cy="3728635"/>
          </a:xfrm>
          <a:prstGeom prst="rect">
            <a:avLst/>
          </a:prstGeom>
          <a:ln>
            <a:solidFill>
              <a:schemeClr val="tx1"/>
            </a:solidFill>
          </a:ln>
        </p:spPr>
      </p:pic>
      <p:sp>
        <p:nvSpPr>
          <p:cNvPr id="45" name="テキスト プレースホルダー 3">
            <a:extLst>
              <a:ext uri="{FF2B5EF4-FFF2-40B4-BE49-F238E27FC236}">
                <a16:creationId xmlns:a16="http://schemas.microsoft.com/office/drawing/2014/main" id="{82BB1DF3-ACE9-D596-58FE-3C53D33B23A4}"/>
              </a:ext>
            </a:extLst>
          </p:cNvPr>
          <p:cNvSpPr txBox="1">
            <a:spLocks/>
          </p:cNvSpPr>
          <p:nvPr/>
        </p:nvSpPr>
        <p:spPr>
          <a:xfrm>
            <a:off x="6096000" y="1813465"/>
            <a:ext cx="5807593" cy="45904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None/>
            </a:pPr>
            <a:r>
              <a:rPr kumimoji="1" lang="ja-JP" altLang="en-US" sz="1600" dirty="0"/>
              <a:t>「保険等の種類」等の設問にあるヘルプボタンをクリックすると、解説文とともに下のような控除証明書のイメージ画像が表示されます。こちらの画像と照らし合わせながら、お手持ちの証明書の内容を入力してください。</a:t>
            </a:r>
            <a:endParaRPr kumimoji="1" lang="en-US" altLang="ja-JP" sz="1600" dirty="0"/>
          </a:p>
        </p:txBody>
      </p:sp>
      <p:sp>
        <p:nvSpPr>
          <p:cNvPr id="47" name="テキスト プレースホルダー 3">
            <a:extLst>
              <a:ext uri="{FF2B5EF4-FFF2-40B4-BE49-F238E27FC236}">
                <a16:creationId xmlns:a16="http://schemas.microsoft.com/office/drawing/2014/main" id="{5259562E-46DB-2B2C-9D8B-737B3449F723}"/>
              </a:ext>
            </a:extLst>
          </p:cNvPr>
          <p:cNvSpPr txBox="1">
            <a:spLocks/>
          </p:cNvSpPr>
          <p:nvPr/>
        </p:nvSpPr>
        <p:spPr>
          <a:xfrm>
            <a:off x="138359" y="1828800"/>
            <a:ext cx="3388708" cy="343874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endParaRPr kumimoji="1" lang="ja-JP" altLang="en-US" sz="1600" dirty="0"/>
          </a:p>
          <a:p>
            <a:pPr marL="50800" indent="0">
              <a:buNone/>
            </a:pPr>
            <a:r>
              <a:rPr kumimoji="1" lang="ja-JP" altLang="en-US" sz="1600" dirty="0"/>
              <a:t>①「電子控除証明書を提出しますか？」で「いいえ」を選択し、詳細な情報を入力します。お手持ちの証明書の内容を入力してください。</a:t>
            </a:r>
          </a:p>
          <a:p>
            <a:pPr marL="50800" indent="0">
              <a:buFont typeface="Arial"/>
              <a:buNone/>
            </a:pPr>
            <a:endParaRPr kumimoji="1" lang="ja-JP" altLang="en-US" sz="1600" dirty="0"/>
          </a:p>
        </p:txBody>
      </p:sp>
      <p:pic>
        <p:nvPicPr>
          <p:cNvPr id="4" name="図 3">
            <a:extLst>
              <a:ext uri="{FF2B5EF4-FFF2-40B4-BE49-F238E27FC236}">
                <a16:creationId xmlns:a16="http://schemas.microsoft.com/office/drawing/2014/main" id="{DAD6DE6F-58AE-9E1B-C9E9-2A91CB3C5276}"/>
              </a:ext>
            </a:extLst>
          </p:cNvPr>
          <p:cNvPicPr>
            <a:picLocks noChangeAspect="1"/>
          </p:cNvPicPr>
          <p:nvPr/>
        </p:nvPicPr>
        <p:blipFill>
          <a:blip r:embed="rId5"/>
          <a:stretch>
            <a:fillRect/>
          </a:stretch>
        </p:blipFill>
        <p:spPr>
          <a:xfrm>
            <a:off x="7667911" y="3218322"/>
            <a:ext cx="2810798" cy="3185572"/>
          </a:xfrm>
          <a:prstGeom prst="rect">
            <a:avLst/>
          </a:prstGeom>
        </p:spPr>
      </p:pic>
      <p:sp>
        <p:nvSpPr>
          <p:cNvPr id="9" name="テキスト プレースホルダー 2">
            <a:extLst>
              <a:ext uri="{FF2B5EF4-FFF2-40B4-BE49-F238E27FC236}">
                <a16:creationId xmlns:a16="http://schemas.microsoft.com/office/drawing/2014/main" id="{73685BD1-441D-B680-B20B-8267E9445B0A}"/>
              </a:ext>
            </a:extLst>
          </p:cNvPr>
          <p:cNvSpPr>
            <a:spLocks noGrp="1"/>
          </p:cNvSpPr>
          <p:nvPr>
            <p:ph type="body" idx="1"/>
          </p:nvPr>
        </p:nvSpPr>
        <p:spPr>
          <a:xfrm>
            <a:off x="402151" y="863187"/>
            <a:ext cx="11610090" cy="972798"/>
          </a:xfrm>
        </p:spPr>
        <p:txBody>
          <a:bodyPr>
            <a:normAutofit lnSpcReduction="10000"/>
          </a:bodyPr>
          <a:lstStyle/>
          <a:p>
            <a:pPr marL="50800" indent="0">
              <a:buNone/>
            </a:pPr>
            <a:r>
              <a:rPr kumimoji="1" lang="ja-JP" altLang="en-US" sz="1800" dirty="0"/>
              <a:t>生命保険料控除、地震保険料控除、社会保険料控除で共通の操作になります。保険に加入している場合、はじめの設問で「はい」を選択し、以下の手順に進みます。加入していない場合は「いいえ」を選択し、次の項目の入力へお進みください。画像は生命保険料控除の例になります。</a:t>
            </a:r>
            <a:endParaRPr kumimoji="1" lang="en-US" altLang="ja-JP" sz="1800" dirty="0"/>
          </a:p>
        </p:txBody>
      </p:sp>
    </p:spTree>
    <p:extLst>
      <p:ext uri="{BB962C8B-B14F-4D97-AF65-F5344CB8AC3E}">
        <p14:creationId xmlns:p14="http://schemas.microsoft.com/office/powerpoint/2010/main" val="9544988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3AEC-7134-3DE3-47A9-322EE636CFEE}"/>
            </a:ext>
          </a:extLst>
        </p:cNvPr>
        <p:cNvGrpSpPr/>
        <p:nvPr/>
      </p:nvGrpSpPr>
      <p:grpSpPr>
        <a:xfrm>
          <a:off x="0" y="0"/>
          <a:ext cx="0" cy="0"/>
          <a:chOff x="0" y="0"/>
          <a:chExt cx="0" cy="0"/>
        </a:xfrm>
      </p:grpSpPr>
      <p:pic>
        <p:nvPicPr>
          <p:cNvPr id="28" name="図 27">
            <a:extLst>
              <a:ext uri="{FF2B5EF4-FFF2-40B4-BE49-F238E27FC236}">
                <a16:creationId xmlns:a16="http://schemas.microsoft.com/office/drawing/2014/main" id="{220394EE-1EC7-BCA8-0482-A2E4C266CB54}"/>
              </a:ext>
            </a:extLst>
          </p:cNvPr>
          <p:cNvPicPr>
            <a:picLocks noChangeAspect="1"/>
          </p:cNvPicPr>
          <p:nvPr/>
        </p:nvPicPr>
        <p:blipFill>
          <a:blip r:embed="rId3"/>
          <a:srcRect t="1268" b="1268"/>
          <a:stretch/>
        </p:blipFill>
        <p:spPr>
          <a:xfrm>
            <a:off x="944568" y="3636847"/>
            <a:ext cx="4589028" cy="2478187"/>
          </a:xfrm>
          <a:prstGeom prst="rect">
            <a:avLst/>
          </a:prstGeom>
          <a:ln>
            <a:solidFill>
              <a:schemeClr val="tx1"/>
            </a:solidFill>
          </a:ln>
        </p:spPr>
      </p:pic>
      <p:sp>
        <p:nvSpPr>
          <p:cNvPr id="2" name="タイトル 1">
            <a:extLst>
              <a:ext uri="{FF2B5EF4-FFF2-40B4-BE49-F238E27FC236}">
                <a16:creationId xmlns:a16="http://schemas.microsoft.com/office/drawing/2014/main" id="{27C23558-2D75-984D-0F2F-40A78B0C75C3}"/>
              </a:ext>
            </a:extLst>
          </p:cNvPr>
          <p:cNvSpPr>
            <a:spLocks noGrp="1"/>
          </p:cNvSpPr>
          <p:nvPr>
            <p:ph type="title"/>
          </p:nvPr>
        </p:nvSpPr>
        <p:spPr>
          <a:xfrm>
            <a:off x="533996" y="384897"/>
            <a:ext cx="10972800" cy="634082"/>
          </a:xfrm>
        </p:spPr>
        <p:txBody>
          <a:bodyPr>
            <a:normAutofit fontScale="90000"/>
          </a:bodyPr>
          <a:lstStyle/>
          <a:p>
            <a:r>
              <a:rPr kumimoji="1" lang="ja-JP" altLang="en-US" dirty="0"/>
              <a:t>保険料控除の入力（電子控除証明書を持って</a:t>
            </a:r>
            <a:r>
              <a:rPr kumimoji="1" lang="ja-JP" altLang="en-US" u="sng" dirty="0"/>
              <a:t>いる</a:t>
            </a:r>
            <a:r>
              <a:rPr kumimoji="1" lang="ja-JP" altLang="en-US" dirty="0"/>
              <a:t>・</a:t>
            </a:r>
            <a:r>
              <a:rPr kumimoji="1" lang="ja-JP" altLang="en-US" u="sng" dirty="0"/>
              <a:t>いない</a:t>
            </a:r>
            <a:r>
              <a:rPr kumimoji="1" lang="ja-JP" altLang="en-US" dirty="0"/>
              <a:t>場合共通）</a:t>
            </a:r>
          </a:p>
        </p:txBody>
      </p:sp>
      <p:sp>
        <p:nvSpPr>
          <p:cNvPr id="5" name="スライド番号プレースホルダー 4">
            <a:extLst>
              <a:ext uri="{FF2B5EF4-FFF2-40B4-BE49-F238E27FC236}">
                <a16:creationId xmlns:a16="http://schemas.microsoft.com/office/drawing/2014/main" id="{CC950ED7-7E3F-469E-5E93-F1092128695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31</a:t>
            </a:fld>
            <a:endParaRPr lang="ja-JP" altLang="en-US"/>
          </a:p>
        </p:txBody>
      </p:sp>
      <p:sp>
        <p:nvSpPr>
          <p:cNvPr id="16" name="テキスト プレースホルダー 3">
            <a:extLst>
              <a:ext uri="{FF2B5EF4-FFF2-40B4-BE49-F238E27FC236}">
                <a16:creationId xmlns:a16="http://schemas.microsoft.com/office/drawing/2014/main" id="{9CBB937E-C1AC-5E15-6BD4-A95D472BE8CB}"/>
              </a:ext>
            </a:extLst>
          </p:cNvPr>
          <p:cNvSpPr txBox="1">
            <a:spLocks/>
          </p:cNvSpPr>
          <p:nvPr/>
        </p:nvSpPr>
        <p:spPr>
          <a:xfrm>
            <a:off x="402151" y="1544894"/>
            <a:ext cx="5410797" cy="247818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en-US" altLang="ja-JP" sz="1600" dirty="0"/>
              <a:t>【</a:t>
            </a:r>
            <a:r>
              <a:rPr kumimoji="1" lang="ja-JP" altLang="en-US" sz="1600" dirty="0"/>
              <a:t>共通</a:t>
            </a:r>
            <a:r>
              <a:rPr kumimoji="1" lang="en-US" altLang="ja-JP" sz="1600" dirty="0"/>
              <a:t>】</a:t>
            </a:r>
            <a:r>
              <a:rPr kumimoji="1" lang="ja-JP" altLang="en-US" sz="1600" dirty="0"/>
              <a:t>加入している保険が複数ある場合、「保険情報を追加」ボタンをクリックして、全ての保険の情報を入力してください。</a:t>
            </a:r>
            <a:endParaRPr kumimoji="1" lang="en-US" altLang="ja-JP" sz="1600" dirty="0"/>
          </a:p>
          <a:p>
            <a:pPr marL="50800" indent="0">
              <a:buNone/>
            </a:pPr>
            <a:endParaRPr kumimoji="1" lang="en-US" altLang="ja-JP" sz="1600" dirty="0"/>
          </a:p>
          <a:p>
            <a:pPr marL="50800" indent="0">
              <a:buNone/>
            </a:pPr>
            <a:r>
              <a:rPr kumimoji="1" lang="ja-JP" altLang="en-US" sz="1600" dirty="0"/>
              <a:t>保険料控除合計額が自動で計算されますので、合っていることを確認し、次へ進んでください。</a:t>
            </a:r>
            <a:endParaRPr kumimoji="1" lang="en-US" altLang="ja-JP" sz="1600" dirty="0"/>
          </a:p>
        </p:txBody>
      </p:sp>
      <p:sp>
        <p:nvSpPr>
          <p:cNvPr id="3" name="テキスト プレースホルダー 2">
            <a:extLst>
              <a:ext uri="{FF2B5EF4-FFF2-40B4-BE49-F238E27FC236}">
                <a16:creationId xmlns:a16="http://schemas.microsoft.com/office/drawing/2014/main" id="{1D585CC2-34EC-E749-799C-B08960D91345}"/>
              </a:ext>
            </a:extLst>
          </p:cNvPr>
          <p:cNvSpPr>
            <a:spLocks noGrp="1"/>
          </p:cNvSpPr>
          <p:nvPr>
            <p:ph type="body" idx="1"/>
          </p:nvPr>
        </p:nvSpPr>
        <p:spPr>
          <a:xfrm>
            <a:off x="402151" y="863187"/>
            <a:ext cx="11610090" cy="972798"/>
          </a:xfrm>
        </p:spPr>
        <p:txBody>
          <a:bodyPr>
            <a:normAutofit/>
          </a:bodyPr>
          <a:lstStyle/>
          <a:p>
            <a:pPr marL="50800" indent="0">
              <a:buNone/>
            </a:pPr>
            <a:r>
              <a:rPr kumimoji="1" lang="ja-JP" altLang="en-US" sz="1800" dirty="0"/>
              <a:t>電子控除証明書を持って</a:t>
            </a:r>
            <a:r>
              <a:rPr kumimoji="1" lang="ja-JP" altLang="en-US" sz="1800" u="sng" dirty="0"/>
              <a:t>いる</a:t>
            </a:r>
            <a:r>
              <a:rPr kumimoji="1" lang="ja-JP" altLang="en-US" sz="1800" dirty="0"/>
              <a:t>・</a:t>
            </a:r>
            <a:r>
              <a:rPr kumimoji="1" lang="ja-JP" altLang="en-US" sz="1800" u="sng" dirty="0"/>
              <a:t>いない</a:t>
            </a:r>
            <a:r>
              <a:rPr kumimoji="1" lang="ja-JP" altLang="en-US" sz="1800" dirty="0"/>
              <a:t>場合で共通の操作となります。</a:t>
            </a:r>
            <a:endParaRPr kumimoji="1" lang="en-US" altLang="ja-JP" sz="1800" dirty="0"/>
          </a:p>
        </p:txBody>
      </p:sp>
    </p:spTree>
    <p:extLst>
      <p:ext uri="{BB962C8B-B14F-4D97-AF65-F5344CB8AC3E}">
        <p14:creationId xmlns:p14="http://schemas.microsoft.com/office/powerpoint/2010/main" val="21058640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5FD39-3F9B-1283-8E0D-AD575286240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31BD7A6-BCDE-3BC6-108E-ADA8EECEAC48}"/>
              </a:ext>
            </a:extLst>
          </p:cNvPr>
          <p:cNvSpPr>
            <a:spLocks noGrp="1"/>
          </p:cNvSpPr>
          <p:nvPr>
            <p:ph type="title"/>
          </p:nvPr>
        </p:nvSpPr>
        <p:spPr>
          <a:xfrm>
            <a:off x="533996" y="384897"/>
            <a:ext cx="10972800" cy="634082"/>
          </a:xfrm>
        </p:spPr>
        <p:txBody>
          <a:bodyPr>
            <a:normAutofit/>
          </a:bodyPr>
          <a:lstStyle/>
          <a:p>
            <a:r>
              <a:rPr kumimoji="1" lang="ja-JP" altLang="en-US" dirty="0"/>
              <a:t>住宅ローン控除入力の前に</a:t>
            </a:r>
          </a:p>
        </p:txBody>
      </p:sp>
      <p:sp>
        <p:nvSpPr>
          <p:cNvPr id="5" name="スライド番号プレースホルダー 4">
            <a:extLst>
              <a:ext uri="{FF2B5EF4-FFF2-40B4-BE49-F238E27FC236}">
                <a16:creationId xmlns:a16="http://schemas.microsoft.com/office/drawing/2014/main" id="{315F59F7-8B0D-7BF5-0F85-C2E7CEB3D983}"/>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32</a:t>
            </a:fld>
            <a:endParaRPr lang="ja-JP" altLang="en-US"/>
          </a:p>
        </p:txBody>
      </p:sp>
      <p:sp>
        <p:nvSpPr>
          <p:cNvPr id="3" name="テキスト プレースホルダー 2">
            <a:extLst>
              <a:ext uri="{FF2B5EF4-FFF2-40B4-BE49-F238E27FC236}">
                <a16:creationId xmlns:a16="http://schemas.microsoft.com/office/drawing/2014/main" id="{99B5EADA-6E6B-C947-8B77-4913390C99A6}"/>
              </a:ext>
            </a:extLst>
          </p:cNvPr>
          <p:cNvSpPr>
            <a:spLocks noGrp="1"/>
          </p:cNvSpPr>
          <p:nvPr>
            <p:ph type="body" idx="1"/>
          </p:nvPr>
        </p:nvSpPr>
        <p:spPr>
          <a:xfrm>
            <a:off x="6498151" y="1668730"/>
            <a:ext cx="5693849" cy="4568784"/>
          </a:xfrm>
        </p:spPr>
        <p:txBody>
          <a:bodyPr>
            <a:normAutofit/>
          </a:bodyPr>
          <a:lstStyle/>
          <a:p>
            <a:pPr marL="50800" indent="0">
              <a:buNone/>
            </a:pPr>
            <a:r>
              <a:rPr kumimoji="1" lang="en-US" altLang="ja-JP" sz="1800" u="sng" dirty="0"/>
              <a:t>『 PCA Hub </a:t>
            </a:r>
            <a:r>
              <a:rPr kumimoji="1" lang="ja-JP" altLang="en-US" sz="1800" u="sng" dirty="0"/>
              <a:t>年末調整</a:t>
            </a:r>
            <a:r>
              <a:rPr kumimoji="1" lang="en-US" altLang="ja-JP" sz="1800" u="sng" dirty="0"/>
              <a:t>』</a:t>
            </a:r>
            <a:r>
              <a:rPr kumimoji="1" lang="ja-JP" altLang="en-US" sz="1800" u="sng" dirty="0"/>
              <a:t>で住宅ローン控除申告書を作成できない方</a:t>
            </a:r>
          </a:p>
          <a:p>
            <a:r>
              <a:rPr kumimoji="1" lang="ja-JP" altLang="en-US" sz="1600" dirty="0"/>
              <a:t>申告書が複数ある方</a:t>
            </a:r>
          </a:p>
          <a:p>
            <a:r>
              <a:rPr kumimoji="1" lang="ja-JP" altLang="en-US" sz="1600" dirty="0"/>
              <a:t>複数の借り入れがあり、その借入金の区分が以下である方</a:t>
            </a:r>
          </a:p>
          <a:p>
            <a:r>
              <a:rPr kumimoji="1" lang="ja-JP" altLang="en-US" sz="1600" dirty="0"/>
              <a:t>「住宅のみ」と「住宅及び土地等」</a:t>
            </a:r>
          </a:p>
          <a:p>
            <a:r>
              <a:rPr kumimoji="1" lang="ja-JP" altLang="en-US" sz="1600" dirty="0"/>
              <a:t>「土地等のみ」と「住宅及び土地等」</a:t>
            </a:r>
          </a:p>
          <a:p>
            <a:r>
              <a:rPr kumimoji="1" lang="ja-JP" altLang="en-US" sz="1600" dirty="0"/>
              <a:t>増改築等を行った場合の借入金の区分が「住宅及び土地等」である方</a:t>
            </a:r>
          </a:p>
          <a:p>
            <a:r>
              <a:rPr kumimoji="1" lang="ja-JP" altLang="en-US" sz="1600" dirty="0"/>
              <a:t>住宅ローン控除申告書の各項目が２段書きされている方</a:t>
            </a:r>
          </a:p>
        </p:txBody>
      </p:sp>
      <p:sp>
        <p:nvSpPr>
          <p:cNvPr id="8" name="テキスト プレースホルダー 2">
            <a:extLst>
              <a:ext uri="{FF2B5EF4-FFF2-40B4-BE49-F238E27FC236}">
                <a16:creationId xmlns:a16="http://schemas.microsoft.com/office/drawing/2014/main" id="{770B8A4B-9CFA-DA05-697B-AA4E014D806B}"/>
              </a:ext>
            </a:extLst>
          </p:cNvPr>
          <p:cNvSpPr txBox="1">
            <a:spLocks/>
          </p:cNvSpPr>
          <p:nvPr/>
        </p:nvSpPr>
        <p:spPr>
          <a:xfrm>
            <a:off x="402151" y="1668730"/>
            <a:ext cx="5693849" cy="4568784"/>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u="sng" dirty="0"/>
              <a:t>年末調整で住宅ローン控除を申告できない方</a:t>
            </a:r>
          </a:p>
          <a:p>
            <a:r>
              <a:rPr kumimoji="1" lang="ja-JP" altLang="en-US" sz="1600" dirty="0"/>
              <a:t>住宅ローンを借り入れた入居</a:t>
            </a:r>
            <a:r>
              <a:rPr kumimoji="1" lang="en-US" altLang="ja-JP" sz="1600" dirty="0"/>
              <a:t>1</a:t>
            </a:r>
            <a:r>
              <a:rPr kumimoji="1" lang="ja-JP" altLang="en-US" sz="1600" dirty="0"/>
              <a:t>年目の方（</a:t>
            </a:r>
            <a:r>
              <a:rPr kumimoji="1" lang="en-US" altLang="ja-JP" sz="1600" dirty="0"/>
              <a:t>※</a:t>
            </a:r>
            <a:r>
              <a:rPr kumimoji="1" lang="ja-JP" altLang="en-US" sz="1600" dirty="0"/>
              <a:t>確定申告で住宅ローン控除を申告してください）</a:t>
            </a:r>
          </a:p>
          <a:p>
            <a:r>
              <a:rPr kumimoji="1" lang="ja-JP" altLang="en-US" sz="1600" dirty="0"/>
              <a:t>住宅ローン控除の控除期間が終了している方</a:t>
            </a:r>
          </a:p>
          <a:p>
            <a:r>
              <a:rPr kumimoji="1" lang="ja-JP" altLang="en-US" sz="1600" dirty="0"/>
              <a:t>今年の</a:t>
            </a:r>
            <a:r>
              <a:rPr kumimoji="1" lang="en-US" altLang="ja-JP" sz="1600" dirty="0"/>
              <a:t>12</a:t>
            </a:r>
            <a:r>
              <a:rPr kumimoji="1" lang="ja-JP" altLang="en-US" sz="1600" dirty="0"/>
              <a:t>月</a:t>
            </a:r>
            <a:r>
              <a:rPr kumimoji="1" lang="en-US" altLang="ja-JP" sz="1600" dirty="0"/>
              <a:t>31</a:t>
            </a:r>
            <a:r>
              <a:rPr kumimoji="1" lang="ja-JP" altLang="en-US" sz="1600" dirty="0"/>
              <a:t>日時点でその家に居住していない方（単身赴任など一時的な状態は含みません）</a:t>
            </a:r>
          </a:p>
          <a:p>
            <a:r>
              <a:rPr kumimoji="1" lang="ja-JP" altLang="en-US" sz="1600" dirty="0"/>
              <a:t>居住開始年月日が令和</a:t>
            </a:r>
            <a:r>
              <a:rPr kumimoji="1" lang="en-US" altLang="ja-JP" sz="1600" dirty="0"/>
              <a:t>3</a:t>
            </a:r>
            <a:r>
              <a:rPr kumimoji="1" lang="ja-JP" altLang="en-US" sz="1600" dirty="0"/>
              <a:t>年</a:t>
            </a:r>
            <a:r>
              <a:rPr kumimoji="1" lang="en-US" altLang="ja-JP" sz="1600" dirty="0"/>
              <a:t>12</a:t>
            </a:r>
            <a:r>
              <a:rPr kumimoji="1" lang="ja-JP" altLang="en-US" sz="1600" dirty="0"/>
              <a:t>月</a:t>
            </a:r>
            <a:r>
              <a:rPr kumimoji="1" lang="en-US" altLang="ja-JP" sz="1600" dirty="0"/>
              <a:t>31</a:t>
            </a:r>
            <a:r>
              <a:rPr kumimoji="1" lang="ja-JP" altLang="en-US" sz="1600" dirty="0"/>
              <a:t>日以前で、合計所得が</a:t>
            </a:r>
            <a:r>
              <a:rPr kumimoji="1" lang="en-US" altLang="ja-JP" sz="1600" dirty="0"/>
              <a:t>3,000</a:t>
            </a:r>
            <a:r>
              <a:rPr kumimoji="1" lang="ja-JP" altLang="en-US" sz="1600" dirty="0"/>
              <a:t>万円を超える方</a:t>
            </a:r>
          </a:p>
          <a:p>
            <a:r>
              <a:rPr kumimoji="1" lang="ja-JP" altLang="en-US" sz="1600" dirty="0"/>
              <a:t>居住開始年月日が令和</a:t>
            </a:r>
            <a:r>
              <a:rPr kumimoji="1" lang="en-US" altLang="ja-JP" sz="1600" dirty="0"/>
              <a:t>4</a:t>
            </a:r>
            <a:r>
              <a:rPr kumimoji="1" lang="ja-JP" altLang="en-US" sz="1600" dirty="0"/>
              <a:t>年</a:t>
            </a:r>
            <a:r>
              <a:rPr kumimoji="1" lang="en-US" altLang="ja-JP" sz="1600" dirty="0"/>
              <a:t>1</a:t>
            </a:r>
            <a:r>
              <a:rPr kumimoji="1" lang="ja-JP" altLang="en-US" sz="1600" dirty="0"/>
              <a:t>月</a:t>
            </a:r>
            <a:r>
              <a:rPr kumimoji="1" lang="en-US" altLang="ja-JP" sz="1600" dirty="0"/>
              <a:t>1</a:t>
            </a:r>
            <a:r>
              <a:rPr kumimoji="1" lang="ja-JP" altLang="en-US" sz="1600" dirty="0"/>
              <a:t>日以降で、合計所得が</a:t>
            </a:r>
            <a:r>
              <a:rPr kumimoji="1" lang="en-US" altLang="ja-JP" sz="1600" dirty="0"/>
              <a:t>2,000</a:t>
            </a:r>
            <a:r>
              <a:rPr kumimoji="1" lang="ja-JP" altLang="en-US" sz="1600" dirty="0"/>
              <a:t>万円を超える方</a:t>
            </a:r>
          </a:p>
          <a:p>
            <a:r>
              <a:rPr kumimoji="1" lang="ja-JP" altLang="en-US" sz="1600" dirty="0"/>
              <a:t>特例特別特例取得に該当し、合計所得が</a:t>
            </a:r>
            <a:r>
              <a:rPr kumimoji="1" lang="en-US" altLang="ja-JP" sz="1600" dirty="0"/>
              <a:t>1,000</a:t>
            </a:r>
            <a:r>
              <a:rPr kumimoji="1" lang="ja-JP" altLang="en-US" sz="1600" dirty="0"/>
              <a:t>万円を超える方</a:t>
            </a:r>
          </a:p>
          <a:p>
            <a:r>
              <a:rPr kumimoji="1" lang="ja-JP" altLang="en-US" sz="1600" dirty="0"/>
              <a:t>控除区分が「特例居住用家屋」または「特例認定住宅等」に該当し、合計所得が</a:t>
            </a:r>
            <a:r>
              <a:rPr kumimoji="1" lang="en-US" altLang="ja-JP" sz="1600" dirty="0"/>
              <a:t>1,000</a:t>
            </a:r>
            <a:r>
              <a:rPr kumimoji="1" lang="ja-JP" altLang="en-US" sz="1600" dirty="0"/>
              <a:t>万円を超える方</a:t>
            </a:r>
          </a:p>
          <a:p>
            <a:r>
              <a:rPr kumimoji="1" lang="ja-JP" altLang="en-US" sz="1600" dirty="0"/>
              <a:t>借り換えをして返済期間が</a:t>
            </a:r>
            <a:r>
              <a:rPr kumimoji="1" lang="en-US" altLang="ja-JP" sz="1600" dirty="0"/>
              <a:t>10</a:t>
            </a:r>
            <a:r>
              <a:rPr kumimoji="1" lang="ja-JP" altLang="en-US" sz="1600" dirty="0"/>
              <a:t>年未満の方</a:t>
            </a:r>
            <a:endParaRPr kumimoji="1" lang="ja-JP" altLang="en-US" sz="1800" dirty="0"/>
          </a:p>
        </p:txBody>
      </p:sp>
      <p:sp>
        <p:nvSpPr>
          <p:cNvPr id="13" name="テキスト プレースホルダー 2">
            <a:extLst>
              <a:ext uri="{FF2B5EF4-FFF2-40B4-BE49-F238E27FC236}">
                <a16:creationId xmlns:a16="http://schemas.microsoft.com/office/drawing/2014/main" id="{00DE5549-AEA4-B2CD-138F-8B5B9C534C26}"/>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en-US" altLang="ja-JP" sz="1800" dirty="0"/>
              <a:t>PCA Hub </a:t>
            </a:r>
            <a:r>
              <a:rPr kumimoji="1" lang="ja-JP" altLang="en-US" sz="1800" dirty="0"/>
              <a:t>年末調整で住宅ローン控除申告書を入力できない条件に該当する場合は、管理者に連絡し原本を提出してください。</a:t>
            </a:r>
          </a:p>
        </p:txBody>
      </p:sp>
    </p:spTree>
    <p:extLst>
      <p:ext uri="{BB962C8B-B14F-4D97-AF65-F5344CB8AC3E}">
        <p14:creationId xmlns:p14="http://schemas.microsoft.com/office/powerpoint/2010/main" val="1460370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09B0D-FFF4-E1AE-3F95-7C11892FB2D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4FB1F5D-6AA8-764E-7362-67DF1D565EEF}"/>
              </a:ext>
            </a:extLst>
          </p:cNvPr>
          <p:cNvSpPr>
            <a:spLocks noGrp="1"/>
          </p:cNvSpPr>
          <p:nvPr>
            <p:ph type="title"/>
          </p:nvPr>
        </p:nvSpPr>
        <p:spPr>
          <a:xfrm>
            <a:off x="533996" y="384897"/>
            <a:ext cx="10972800" cy="634082"/>
          </a:xfrm>
        </p:spPr>
        <p:txBody>
          <a:bodyPr>
            <a:normAutofit/>
          </a:bodyPr>
          <a:lstStyle/>
          <a:p>
            <a:r>
              <a:rPr kumimoji="1" lang="ja-JP" altLang="en-US" dirty="0"/>
              <a:t>住宅ローン控除の入力</a:t>
            </a:r>
          </a:p>
        </p:txBody>
      </p:sp>
      <p:sp>
        <p:nvSpPr>
          <p:cNvPr id="5" name="スライド番号プレースホルダー 4">
            <a:extLst>
              <a:ext uri="{FF2B5EF4-FFF2-40B4-BE49-F238E27FC236}">
                <a16:creationId xmlns:a16="http://schemas.microsoft.com/office/drawing/2014/main" id="{232F63EB-99D2-B958-BF18-BD1CF8ACCB88}"/>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33</a:t>
            </a:fld>
            <a:endParaRPr lang="ja-JP" altLang="en-US"/>
          </a:p>
        </p:txBody>
      </p:sp>
      <p:sp>
        <p:nvSpPr>
          <p:cNvPr id="4" name="テキスト プレースホルダー 3">
            <a:extLst>
              <a:ext uri="{FF2B5EF4-FFF2-40B4-BE49-F238E27FC236}">
                <a16:creationId xmlns:a16="http://schemas.microsoft.com/office/drawing/2014/main" id="{4FA18212-3D36-0766-FC53-3BC56C184DFD}"/>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 住宅ローン控除証明書</a:t>
            </a:r>
            <a:endParaRPr kumimoji="1" lang="en-US" altLang="ja-JP" sz="1600" dirty="0"/>
          </a:p>
          <a:p>
            <a:pPr marL="50800" indent="0">
              <a:buFont typeface="Arial"/>
              <a:buNone/>
            </a:pPr>
            <a:r>
              <a:rPr kumimoji="1" lang="ja-JP" altLang="en-US" sz="1600" dirty="0"/>
              <a:t>証明書が電子の場合、「はい」を、それ以外の場合は「いいえ」を選択し、お手持ちの証明書を添付してください。</a:t>
            </a:r>
            <a:endParaRPr kumimoji="1" lang="en-US" altLang="ja-JP" sz="1600" dirty="0"/>
          </a:p>
          <a:p>
            <a:pPr marL="50800" indent="0">
              <a:buNone/>
            </a:pPr>
            <a:r>
              <a:rPr kumimoji="1" lang="en-US" altLang="ja-JP" sz="1600" dirty="0"/>
              <a:t>(</a:t>
            </a:r>
            <a:r>
              <a:rPr kumimoji="1" lang="ja-JP" altLang="en-US" sz="1600" dirty="0"/>
              <a:t>画像の例：電子控除証明書</a:t>
            </a:r>
            <a:r>
              <a:rPr kumimoji="1" lang="en-US" altLang="ja-JP" sz="1600" dirty="0"/>
              <a:t>)</a:t>
            </a:r>
          </a:p>
        </p:txBody>
      </p:sp>
      <p:pic>
        <p:nvPicPr>
          <p:cNvPr id="7" name="図 6">
            <a:extLst>
              <a:ext uri="{FF2B5EF4-FFF2-40B4-BE49-F238E27FC236}">
                <a16:creationId xmlns:a16="http://schemas.microsoft.com/office/drawing/2014/main" id="{C88B8633-C662-832E-297A-EFD163BF3D98}"/>
              </a:ext>
            </a:extLst>
          </p:cNvPr>
          <p:cNvPicPr>
            <a:picLocks noChangeAspect="1"/>
          </p:cNvPicPr>
          <p:nvPr/>
        </p:nvPicPr>
        <p:blipFill>
          <a:blip r:embed="rId3"/>
          <a:srcRect b="20180"/>
          <a:stretch>
            <a:fillRect/>
          </a:stretch>
        </p:blipFill>
        <p:spPr>
          <a:xfrm>
            <a:off x="288409" y="3955745"/>
            <a:ext cx="4215157" cy="2349114"/>
          </a:xfrm>
          <a:prstGeom prst="rect">
            <a:avLst/>
          </a:prstGeom>
          <a:ln>
            <a:solidFill>
              <a:schemeClr val="tx1"/>
            </a:solidFill>
          </a:ln>
        </p:spPr>
      </p:pic>
      <p:sp>
        <p:nvSpPr>
          <p:cNvPr id="19" name="テキスト プレースホルダー 2">
            <a:extLst>
              <a:ext uri="{FF2B5EF4-FFF2-40B4-BE49-F238E27FC236}">
                <a16:creationId xmlns:a16="http://schemas.microsoft.com/office/drawing/2014/main" id="{B00886E7-2DEC-78DA-790F-B9B4A84F14C4}"/>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住宅ローンがある場合、はじめの設問で「はい」を選択し、以下の手順に進みます。いない場合は「いいえ」を選択し、次へお進みください。</a:t>
            </a:r>
            <a:endParaRPr kumimoji="1" lang="en-US" altLang="ja-JP" sz="1800" dirty="0"/>
          </a:p>
        </p:txBody>
      </p:sp>
      <p:sp>
        <p:nvSpPr>
          <p:cNvPr id="21" name="正方形/長方形 20">
            <a:extLst>
              <a:ext uri="{FF2B5EF4-FFF2-40B4-BE49-F238E27FC236}">
                <a16:creationId xmlns:a16="http://schemas.microsoft.com/office/drawing/2014/main" id="{B5CA4090-E8A9-C42A-DFF8-7556D0C24DEC}"/>
              </a:ext>
            </a:extLst>
          </p:cNvPr>
          <p:cNvSpPr/>
          <p:nvPr/>
        </p:nvSpPr>
        <p:spPr>
          <a:xfrm>
            <a:off x="1690138" y="4861237"/>
            <a:ext cx="2696667" cy="6714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9" name="図 8">
            <a:extLst>
              <a:ext uri="{FF2B5EF4-FFF2-40B4-BE49-F238E27FC236}">
                <a16:creationId xmlns:a16="http://schemas.microsoft.com/office/drawing/2014/main" id="{727BED25-6FD5-CF69-5328-F4EA89B97BCF}"/>
              </a:ext>
            </a:extLst>
          </p:cNvPr>
          <p:cNvPicPr>
            <a:picLocks noChangeAspect="1"/>
          </p:cNvPicPr>
          <p:nvPr/>
        </p:nvPicPr>
        <p:blipFill>
          <a:blip r:embed="rId4"/>
          <a:srcRect t="4770" b="19298"/>
          <a:stretch>
            <a:fillRect/>
          </a:stretch>
        </p:blipFill>
        <p:spPr>
          <a:xfrm>
            <a:off x="3527068" y="1677755"/>
            <a:ext cx="2269760" cy="3728635"/>
          </a:xfrm>
          <a:prstGeom prst="rect">
            <a:avLst/>
          </a:prstGeom>
          <a:ln>
            <a:solidFill>
              <a:schemeClr val="tx1"/>
            </a:solidFill>
          </a:ln>
        </p:spPr>
      </p:pic>
      <p:sp>
        <p:nvSpPr>
          <p:cNvPr id="23" name="正方形/長方形 22">
            <a:extLst>
              <a:ext uri="{FF2B5EF4-FFF2-40B4-BE49-F238E27FC236}">
                <a16:creationId xmlns:a16="http://schemas.microsoft.com/office/drawing/2014/main" id="{F188E0F8-BB52-313A-CFED-DA130CA2B953}"/>
              </a:ext>
            </a:extLst>
          </p:cNvPr>
          <p:cNvSpPr/>
          <p:nvPr/>
        </p:nvSpPr>
        <p:spPr>
          <a:xfrm>
            <a:off x="3812023" y="2983386"/>
            <a:ext cx="1743825" cy="97938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テキスト プレースホルダー 3">
            <a:extLst>
              <a:ext uri="{FF2B5EF4-FFF2-40B4-BE49-F238E27FC236}">
                <a16:creationId xmlns:a16="http://schemas.microsoft.com/office/drawing/2014/main" id="{1DB864E5-C2C0-DB13-78A8-9EF0A726D332}"/>
              </a:ext>
            </a:extLst>
          </p:cNvPr>
          <p:cNvSpPr txBox="1">
            <a:spLocks/>
          </p:cNvSpPr>
          <p:nvPr/>
        </p:nvSpPr>
        <p:spPr>
          <a:xfrm>
            <a:off x="6095999" y="1590452"/>
            <a:ext cx="3130194" cy="28542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②住宅ローンの年末残高証明書</a:t>
            </a:r>
            <a:endParaRPr kumimoji="1" lang="en-US" altLang="ja-JP" sz="1600" dirty="0"/>
          </a:p>
          <a:p>
            <a:pPr marL="50800" indent="0">
              <a:buNone/>
            </a:pPr>
            <a:r>
              <a:rPr kumimoji="1" lang="ja-JP" altLang="en-US" sz="1600" dirty="0"/>
              <a:t>①と同様に選択し、証明書を添付してください。</a:t>
            </a:r>
            <a:endParaRPr kumimoji="1" lang="en-US" altLang="ja-JP" sz="1600" dirty="0"/>
          </a:p>
          <a:p>
            <a:pPr marL="50800" indent="0">
              <a:buNone/>
            </a:pPr>
            <a:r>
              <a:rPr kumimoji="1" lang="en-US" altLang="ja-JP" sz="1600" dirty="0"/>
              <a:t>(</a:t>
            </a:r>
            <a:r>
              <a:rPr kumimoji="1" lang="ja-JP" altLang="en-US" sz="1600" dirty="0"/>
              <a:t>画像の例：電子証明書</a:t>
            </a:r>
            <a:r>
              <a:rPr kumimoji="1" lang="en-US" altLang="ja-JP" sz="1600" dirty="0"/>
              <a:t>)</a:t>
            </a:r>
          </a:p>
          <a:p>
            <a:pPr marL="50800" indent="0">
              <a:buFont typeface="Arial"/>
              <a:buNone/>
            </a:pPr>
            <a:r>
              <a:rPr kumimoji="1" lang="ja-JP" altLang="en-US" sz="1600" dirty="0"/>
              <a:t>証明書が複数ある場合は「年末残高証明書を追加」ボタンをクリックし、すべての証明書を添付してください。</a:t>
            </a:r>
          </a:p>
        </p:txBody>
      </p:sp>
      <p:pic>
        <p:nvPicPr>
          <p:cNvPr id="35" name="図 34">
            <a:extLst>
              <a:ext uri="{FF2B5EF4-FFF2-40B4-BE49-F238E27FC236}">
                <a16:creationId xmlns:a16="http://schemas.microsoft.com/office/drawing/2014/main" id="{D4803707-B5EC-45BC-AA1A-31422AAEFD18}"/>
              </a:ext>
            </a:extLst>
          </p:cNvPr>
          <p:cNvPicPr>
            <a:picLocks noChangeAspect="1"/>
          </p:cNvPicPr>
          <p:nvPr/>
        </p:nvPicPr>
        <p:blipFill>
          <a:blip r:embed="rId3"/>
          <a:srcRect t="19548" b="632"/>
          <a:stretch>
            <a:fillRect/>
          </a:stretch>
        </p:blipFill>
        <p:spPr>
          <a:xfrm>
            <a:off x="6286705" y="3955745"/>
            <a:ext cx="4215157" cy="2349114"/>
          </a:xfrm>
          <a:prstGeom prst="rect">
            <a:avLst/>
          </a:prstGeom>
          <a:ln>
            <a:solidFill>
              <a:schemeClr val="tx1"/>
            </a:solidFill>
          </a:ln>
        </p:spPr>
      </p:pic>
      <p:sp>
        <p:nvSpPr>
          <p:cNvPr id="37" name="正方形/長方形 36">
            <a:extLst>
              <a:ext uri="{FF2B5EF4-FFF2-40B4-BE49-F238E27FC236}">
                <a16:creationId xmlns:a16="http://schemas.microsoft.com/office/drawing/2014/main" id="{2E929309-FB90-4A19-C86E-9F37BAEBF995}"/>
              </a:ext>
            </a:extLst>
          </p:cNvPr>
          <p:cNvSpPr/>
          <p:nvPr/>
        </p:nvSpPr>
        <p:spPr>
          <a:xfrm>
            <a:off x="7661096" y="4957158"/>
            <a:ext cx="2696667" cy="1263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9" name="図 38">
            <a:extLst>
              <a:ext uri="{FF2B5EF4-FFF2-40B4-BE49-F238E27FC236}">
                <a16:creationId xmlns:a16="http://schemas.microsoft.com/office/drawing/2014/main" id="{B21DFACB-F2B3-3F84-D1C6-E5905856C17F}"/>
              </a:ext>
            </a:extLst>
          </p:cNvPr>
          <p:cNvPicPr>
            <a:picLocks noChangeAspect="1"/>
          </p:cNvPicPr>
          <p:nvPr/>
        </p:nvPicPr>
        <p:blipFill>
          <a:blip r:embed="rId4"/>
          <a:srcRect t="18062" b="6007"/>
          <a:stretch>
            <a:fillRect/>
          </a:stretch>
        </p:blipFill>
        <p:spPr>
          <a:xfrm>
            <a:off x="9525364" y="1677755"/>
            <a:ext cx="2269760" cy="3728635"/>
          </a:xfrm>
          <a:prstGeom prst="rect">
            <a:avLst/>
          </a:prstGeom>
          <a:ln>
            <a:solidFill>
              <a:schemeClr val="tx1"/>
            </a:solidFill>
          </a:ln>
        </p:spPr>
      </p:pic>
      <p:sp>
        <p:nvSpPr>
          <p:cNvPr id="41" name="正方形/長方形 40">
            <a:extLst>
              <a:ext uri="{FF2B5EF4-FFF2-40B4-BE49-F238E27FC236}">
                <a16:creationId xmlns:a16="http://schemas.microsoft.com/office/drawing/2014/main" id="{7D99BBDF-B68A-F5E7-DD82-7553DFFF1C7C}"/>
              </a:ext>
            </a:extLst>
          </p:cNvPr>
          <p:cNvSpPr/>
          <p:nvPr/>
        </p:nvSpPr>
        <p:spPr>
          <a:xfrm>
            <a:off x="9762971" y="3356659"/>
            <a:ext cx="1834862" cy="197927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691415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4CA84-1FA8-7FB7-E9C7-01DD14CC82B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2182F05-A9FD-9A8D-505B-0BE962CB20E3}"/>
              </a:ext>
            </a:extLst>
          </p:cNvPr>
          <p:cNvSpPr>
            <a:spLocks noGrp="1"/>
          </p:cNvSpPr>
          <p:nvPr>
            <p:ph type="title"/>
          </p:nvPr>
        </p:nvSpPr>
        <p:spPr>
          <a:xfrm>
            <a:off x="533996" y="384897"/>
            <a:ext cx="10972800" cy="634082"/>
          </a:xfrm>
        </p:spPr>
        <p:txBody>
          <a:bodyPr>
            <a:normAutofit/>
          </a:bodyPr>
          <a:lstStyle/>
          <a:p>
            <a:r>
              <a:rPr kumimoji="1" lang="ja-JP" altLang="en-US" dirty="0"/>
              <a:t>住宅ローン控除の入力</a:t>
            </a:r>
          </a:p>
        </p:txBody>
      </p:sp>
      <p:sp>
        <p:nvSpPr>
          <p:cNvPr id="5" name="スライド番号プレースホルダー 4">
            <a:extLst>
              <a:ext uri="{FF2B5EF4-FFF2-40B4-BE49-F238E27FC236}">
                <a16:creationId xmlns:a16="http://schemas.microsoft.com/office/drawing/2014/main" id="{23F5B5BD-39CB-904A-29A0-639766DD505E}"/>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34</a:t>
            </a:fld>
            <a:endParaRPr lang="ja-JP" altLang="en-US"/>
          </a:p>
        </p:txBody>
      </p:sp>
      <p:sp>
        <p:nvSpPr>
          <p:cNvPr id="4" name="テキスト プレースホルダー 3">
            <a:extLst>
              <a:ext uri="{FF2B5EF4-FFF2-40B4-BE49-F238E27FC236}">
                <a16:creationId xmlns:a16="http://schemas.microsoft.com/office/drawing/2014/main" id="{62555984-A9E6-275B-36BB-A6007AC47617}"/>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③ 住宅ローン適用開始時期を選択し、「次へ」をクリックしてください。</a:t>
            </a:r>
            <a:endParaRPr kumimoji="1" lang="en-US" altLang="ja-JP" sz="1600" dirty="0"/>
          </a:p>
          <a:p>
            <a:pPr marL="50800" indent="0">
              <a:buFont typeface="Arial"/>
              <a:buNone/>
            </a:pPr>
            <a:r>
              <a:rPr kumimoji="1" lang="en-US" altLang="ja-JP" sz="1600" dirty="0"/>
              <a:t>※</a:t>
            </a:r>
            <a:r>
              <a:rPr kumimoji="1" lang="ja-JP" altLang="en-US" sz="1600" dirty="0"/>
              <a:t>①で電子証明書を添付した場合は自動で入力されます。</a:t>
            </a:r>
            <a:endParaRPr kumimoji="1" lang="en-US" altLang="ja-JP" sz="1600" dirty="0"/>
          </a:p>
          <a:p>
            <a:pPr marL="50800" indent="0">
              <a:buFont typeface="Arial"/>
              <a:buNone/>
            </a:pPr>
            <a:endParaRPr kumimoji="1" lang="en-US" altLang="ja-JP" sz="1600" dirty="0"/>
          </a:p>
          <a:p>
            <a:pPr marL="50800" indent="0">
              <a:buNone/>
            </a:pPr>
            <a:r>
              <a:rPr kumimoji="1" lang="en-US" altLang="ja-JP" sz="1600" dirty="0"/>
              <a:t>(</a:t>
            </a:r>
            <a:r>
              <a:rPr kumimoji="1" lang="ja-JP" altLang="en-US" sz="1600" dirty="0"/>
              <a:t>画像の例：</a:t>
            </a:r>
            <a:r>
              <a:rPr kumimoji="1" lang="en-US" altLang="ja-JP" sz="1600" dirty="0"/>
              <a:t>2022</a:t>
            </a:r>
            <a:r>
              <a:rPr kumimoji="1" lang="ja-JP" altLang="en-US" sz="1600" dirty="0"/>
              <a:t>年居住開始</a:t>
            </a:r>
            <a:r>
              <a:rPr kumimoji="1" lang="en-US" altLang="ja-JP" sz="1600" dirty="0"/>
              <a:t>)</a:t>
            </a:r>
          </a:p>
        </p:txBody>
      </p:sp>
      <p:pic>
        <p:nvPicPr>
          <p:cNvPr id="7" name="図 6">
            <a:extLst>
              <a:ext uri="{FF2B5EF4-FFF2-40B4-BE49-F238E27FC236}">
                <a16:creationId xmlns:a16="http://schemas.microsoft.com/office/drawing/2014/main" id="{700A047E-D993-A727-0BF3-E0A996932AA8}"/>
              </a:ext>
            </a:extLst>
          </p:cNvPr>
          <p:cNvPicPr>
            <a:picLocks noChangeAspect="1"/>
          </p:cNvPicPr>
          <p:nvPr/>
        </p:nvPicPr>
        <p:blipFill>
          <a:blip r:embed="rId3"/>
          <a:srcRect t="19162" b="1596"/>
          <a:stretch>
            <a:fillRect/>
          </a:stretch>
        </p:blipFill>
        <p:spPr>
          <a:xfrm>
            <a:off x="288409" y="3955745"/>
            <a:ext cx="4215157" cy="2349114"/>
          </a:xfrm>
          <a:prstGeom prst="rect">
            <a:avLst/>
          </a:prstGeom>
          <a:ln>
            <a:solidFill>
              <a:schemeClr val="tx1"/>
            </a:solidFill>
          </a:ln>
        </p:spPr>
      </p:pic>
      <p:sp>
        <p:nvSpPr>
          <p:cNvPr id="21" name="正方形/長方形 20">
            <a:extLst>
              <a:ext uri="{FF2B5EF4-FFF2-40B4-BE49-F238E27FC236}">
                <a16:creationId xmlns:a16="http://schemas.microsoft.com/office/drawing/2014/main" id="{F86F3BDB-6540-E17B-D40E-C22AE49C1583}"/>
              </a:ext>
            </a:extLst>
          </p:cNvPr>
          <p:cNvSpPr/>
          <p:nvPr/>
        </p:nvSpPr>
        <p:spPr>
          <a:xfrm>
            <a:off x="1528093" y="4285812"/>
            <a:ext cx="2975473" cy="170900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9" name="図 8">
            <a:extLst>
              <a:ext uri="{FF2B5EF4-FFF2-40B4-BE49-F238E27FC236}">
                <a16:creationId xmlns:a16="http://schemas.microsoft.com/office/drawing/2014/main" id="{B3A18115-87E3-BBEF-60E7-9FF7159640B8}"/>
              </a:ext>
            </a:extLst>
          </p:cNvPr>
          <p:cNvPicPr>
            <a:picLocks noChangeAspect="1"/>
          </p:cNvPicPr>
          <p:nvPr/>
        </p:nvPicPr>
        <p:blipFill>
          <a:blip r:embed="rId4"/>
          <a:srcRect t="12034" b="12034"/>
          <a:stretch/>
        </p:blipFill>
        <p:spPr>
          <a:xfrm>
            <a:off x="3527068" y="1677755"/>
            <a:ext cx="2269760" cy="3728635"/>
          </a:xfrm>
          <a:prstGeom prst="rect">
            <a:avLst/>
          </a:prstGeom>
          <a:ln>
            <a:solidFill>
              <a:schemeClr val="tx1"/>
            </a:solidFill>
          </a:ln>
        </p:spPr>
      </p:pic>
      <p:sp>
        <p:nvSpPr>
          <p:cNvPr id="23" name="正方形/長方形 22">
            <a:extLst>
              <a:ext uri="{FF2B5EF4-FFF2-40B4-BE49-F238E27FC236}">
                <a16:creationId xmlns:a16="http://schemas.microsoft.com/office/drawing/2014/main" id="{7349CDE7-BAB6-BAE9-32DC-2A893783BB60}"/>
              </a:ext>
            </a:extLst>
          </p:cNvPr>
          <p:cNvSpPr/>
          <p:nvPr/>
        </p:nvSpPr>
        <p:spPr>
          <a:xfrm>
            <a:off x="3631653" y="2649048"/>
            <a:ext cx="2074666" cy="208499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2359715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75916-9B81-4040-2CFE-A830B7A267A6}"/>
            </a:ext>
          </a:extLst>
        </p:cNvPr>
        <p:cNvGrpSpPr/>
        <p:nvPr/>
      </p:nvGrpSpPr>
      <p:grpSpPr>
        <a:xfrm>
          <a:off x="0" y="0"/>
          <a:ext cx="0" cy="0"/>
          <a:chOff x="0" y="0"/>
          <a:chExt cx="0" cy="0"/>
        </a:xfrm>
      </p:grpSpPr>
      <p:sp>
        <p:nvSpPr>
          <p:cNvPr id="10" name="テキスト プレースホルダー 3">
            <a:extLst>
              <a:ext uri="{FF2B5EF4-FFF2-40B4-BE49-F238E27FC236}">
                <a16:creationId xmlns:a16="http://schemas.microsoft.com/office/drawing/2014/main" id="{121DB70B-F0AE-1B83-6094-8FA02787B1E8}"/>
              </a:ext>
            </a:extLst>
          </p:cNvPr>
          <p:cNvSpPr txBox="1">
            <a:spLocks/>
          </p:cNvSpPr>
          <p:nvPr/>
        </p:nvSpPr>
        <p:spPr>
          <a:xfrm>
            <a:off x="6095998" y="1590451"/>
            <a:ext cx="5807593" cy="45904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None/>
            </a:pPr>
            <a:r>
              <a:rPr kumimoji="1" lang="ja-JP" altLang="en-US" sz="1600" dirty="0"/>
              <a:t>各設問にあるヘルプボタンをクリックすると、解説文とともに控除証明書のイメージ画像が表示されます。こちらの画像と照らし合わせながら、お手持ちの証明書の内容を入力してください。</a:t>
            </a:r>
            <a:endParaRPr kumimoji="1" lang="en-US" altLang="ja-JP" sz="1600" dirty="0"/>
          </a:p>
        </p:txBody>
      </p:sp>
      <p:sp>
        <p:nvSpPr>
          <p:cNvPr id="2" name="タイトル 1">
            <a:extLst>
              <a:ext uri="{FF2B5EF4-FFF2-40B4-BE49-F238E27FC236}">
                <a16:creationId xmlns:a16="http://schemas.microsoft.com/office/drawing/2014/main" id="{2D8A9532-B786-5CDE-08F1-C0912FD397EA}"/>
              </a:ext>
            </a:extLst>
          </p:cNvPr>
          <p:cNvSpPr>
            <a:spLocks noGrp="1"/>
          </p:cNvSpPr>
          <p:nvPr>
            <p:ph type="title"/>
          </p:nvPr>
        </p:nvSpPr>
        <p:spPr>
          <a:xfrm>
            <a:off x="533996" y="384897"/>
            <a:ext cx="10972800" cy="634082"/>
          </a:xfrm>
        </p:spPr>
        <p:txBody>
          <a:bodyPr>
            <a:normAutofit/>
          </a:bodyPr>
          <a:lstStyle/>
          <a:p>
            <a:r>
              <a:rPr kumimoji="1" lang="ja-JP" altLang="en-US" dirty="0"/>
              <a:t>住宅ローン控除の入力</a:t>
            </a:r>
          </a:p>
        </p:txBody>
      </p:sp>
      <p:sp>
        <p:nvSpPr>
          <p:cNvPr id="5" name="スライド番号プレースホルダー 4">
            <a:extLst>
              <a:ext uri="{FF2B5EF4-FFF2-40B4-BE49-F238E27FC236}">
                <a16:creationId xmlns:a16="http://schemas.microsoft.com/office/drawing/2014/main" id="{8308D5FF-5C86-1E78-2593-BBA934B72D0B}"/>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35</a:t>
            </a:fld>
            <a:endParaRPr lang="ja-JP" altLang="en-US"/>
          </a:p>
        </p:txBody>
      </p:sp>
      <p:sp>
        <p:nvSpPr>
          <p:cNvPr id="4" name="テキスト プレースホルダー 3">
            <a:extLst>
              <a:ext uri="{FF2B5EF4-FFF2-40B4-BE49-F238E27FC236}">
                <a16:creationId xmlns:a16="http://schemas.microsoft.com/office/drawing/2014/main" id="{36AC9E58-735E-4489-467C-2E22FAF1F9D7}"/>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④ 控除の詳細を入力する画面に移りますので、お手持ちの証明書の内容を入力してください。以降の入力も同様です。</a:t>
            </a:r>
            <a:endParaRPr kumimoji="1" lang="en-US" altLang="ja-JP" sz="1600" dirty="0"/>
          </a:p>
          <a:p>
            <a:pPr marL="50800" indent="0">
              <a:buFont typeface="Arial"/>
              <a:buNone/>
            </a:pPr>
            <a:endParaRPr kumimoji="1" lang="en-US" altLang="ja-JP" sz="1600" dirty="0"/>
          </a:p>
          <a:p>
            <a:pPr marL="50800" indent="0">
              <a:buFont typeface="Arial"/>
              <a:buNone/>
            </a:pPr>
            <a:r>
              <a:rPr kumimoji="1" lang="en-US" altLang="ja-JP" sz="1600" dirty="0"/>
              <a:t>※</a:t>
            </a:r>
            <a:r>
              <a:rPr kumimoji="1" lang="ja-JP" altLang="en-US" sz="1600" dirty="0"/>
              <a:t>①で電子控除証明書を添付した場合は自動で入力されます。</a:t>
            </a:r>
            <a:endParaRPr kumimoji="1" lang="en-US" altLang="ja-JP" sz="1600" dirty="0"/>
          </a:p>
        </p:txBody>
      </p:sp>
      <p:pic>
        <p:nvPicPr>
          <p:cNvPr id="7" name="図 6">
            <a:extLst>
              <a:ext uri="{FF2B5EF4-FFF2-40B4-BE49-F238E27FC236}">
                <a16:creationId xmlns:a16="http://schemas.microsoft.com/office/drawing/2014/main" id="{7C403B38-F745-8FED-2B95-6E21C1A08B66}"/>
              </a:ext>
            </a:extLst>
          </p:cNvPr>
          <p:cNvPicPr>
            <a:picLocks noChangeAspect="1"/>
          </p:cNvPicPr>
          <p:nvPr/>
        </p:nvPicPr>
        <p:blipFill>
          <a:blip r:embed="rId3"/>
          <a:srcRect t="783" b="19517"/>
          <a:stretch>
            <a:fillRect/>
          </a:stretch>
        </p:blipFill>
        <p:spPr>
          <a:xfrm>
            <a:off x="288409" y="3955745"/>
            <a:ext cx="4215157" cy="2349114"/>
          </a:xfrm>
          <a:prstGeom prst="rect">
            <a:avLst/>
          </a:prstGeom>
          <a:ln>
            <a:solidFill>
              <a:schemeClr val="tx1"/>
            </a:solidFill>
          </a:ln>
        </p:spPr>
      </p:pic>
      <p:pic>
        <p:nvPicPr>
          <p:cNvPr id="9" name="図 8">
            <a:extLst>
              <a:ext uri="{FF2B5EF4-FFF2-40B4-BE49-F238E27FC236}">
                <a16:creationId xmlns:a16="http://schemas.microsoft.com/office/drawing/2014/main" id="{7D7F4121-4E38-FC2D-F5E9-5499AD94A6E2}"/>
              </a:ext>
            </a:extLst>
          </p:cNvPr>
          <p:cNvPicPr>
            <a:picLocks noChangeAspect="1"/>
          </p:cNvPicPr>
          <p:nvPr/>
        </p:nvPicPr>
        <p:blipFill>
          <a:blip r:embed="rId4"/>
          <a:srcRect t="5398" b="18932"/>
          <a:stretch>
            <a:fillRect/>
          </a:stretch>
        </p:blipFill>
        <p:spPr>
          <a:xfrm>
            <a:off x="3527068" y="1677755"/>
            <a:ext cx="2269760" cy="3728635"/>
          </a:xfrm>
          <a:prstGeom prst="rect">
            <a:avLst/>
          </a:prstGeom>
          <a:ln>
            <a:solidFill>
              <a:schemeClr val="tx1"/>
            </a:solidFill>
          </a:ln>
        </p:spPr>
      </p:pic>
      <p:pic>
        <p:nvPicPr>
          <p:cNvPr id="6" name="図 5">
            <a:extLst>
              <a:ext uri="{FF2B5EF4-FFF2-40B4-BE49-F238E27FC236}">
                <a16:creationId xmlns:a16="http://schemas.microsoft.com/office/drawing/2014/main" id="{C4B3ED86-9574-40CC-770B-694202F8148D}"/>
              </a:ext>
            </a:extLst>
          </p:cNvPr>
          <p:cNvPicPr>
            <a:picLocks noChangeAspect="1"/>
          </p:cNvPicPr>
          <p:nvPr/>
        </p:nvPicPr>
        <p:blipFill>
          <a:blip r:embed="rId5"/>
          <a:stretch>
            <a:fillRect/>
          </a:stretch>
        </p:blipFill>
        <p:spPr>
          <a:xfrm>
            <a:off x="6478915" y="3211790"/>
            <a:ext cx="4924867" cy="2465775"/>
          </a:xfrm>
          <a:prstGeom prst="rect">
            <a:avLst/>
          </a:prstGeom>
        </p:spPr>
      </p:pic>
    </p:spTree>
    <p:extLst>
      <p:ext uri="{BB962C8B-B14F-4D97-AF65-F5344CB8AC3E}">
        <p14:creationId xmlns:p14="http://schemas.microsoft.com/office/powerpoint/2010/main" val="3422181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8982-0216-EB5F-0A23-620EE5F4081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8FE34D7-BB97-F213-1CC6-10A769515ED8}"/>
              </a:ext>
            </a:extLst>
          </p:cNvPr>
          <p:cNvSpPr>
            <a:spLocks noGrp="1"/>
          </p:cNvSpPr>
          <p:nvPr>
            <p:ph type="title"/>
          </p:nvPr>
        </p:nvSpPr>
        <p:spPr>
          <a:xfrm>
            <a:off x="533996" y="384897"/>
            <a:ext cx="10972800" cy="634082"/>
          </a:xfrm>
        </p:spPr>
        <p:txBody>
          <a:bodyPr>
            <a:normAutofit/>
          </a:bodyPr>
          <a:lstStyle/>
          <a:p>
            <a:r>
              <a:rPr kumimoji="1" lang="ja-JP" altLang="en-US" dirty="0"/>
              <a:t>内容を確認し、提出する</a:t>
            </a:r>
          </a:p>
        </p:txBody>
      </p:sp>
      <p:sp>
        <p:nvSpPr>
          <p:cNvPr id="5" name="スライド番号プレースホルダー 4">
            <a:extLst>
              <a:ext uri="{FF2B5EF4-FFF2-40B4-BE49-F238E27FC236}">
                <a16:creationId xmlns:a16="http://schemas.microsoft.com/office/drawing/2014/main" id="{EF13437A-0366-ABB5-149F-E61B6E94A373}"/>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36</a:t>
            </a:fld>
            <a:endParaRPr lang="ja-JP" altLang="en-US"/>
          </a:p>
        </p:txBody>
      </p:sp>
      <p:sp>
        <p:nvSpPr>
          <p:cNvPr id="4" name="テキスト プレースホルダー 3">
            <a:extLst>
              <a:ext uri="{FF2B5EF4-FFF2-40B4-BE49-F238E27FC236}">
                <a16:creationId xmlns:a16="http://schemas.microsoft.com/office/drawing/2014/main" id="{BFD223CA-8201-9FEB-8BB3-C7B6F961C9E3}"/>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a:t>
            </a:r>
            <a:r>
              <a:rPr kumimoji="1" lang="en-US" altLang="ja-JP" sz="1600" dirty="0"/>
              <a:t> </a:t>
            </a:r>
            <a:r>
              <a:rPr kumimoji="1" lang="ja-JP" altLang="en-US" sz="1600" dirty="0"/>
              <a:t>各種申告内容に間違いがないかを確認して、チェックをつけます。</a:t>
            </a:r>
            <a:endParaRPr kumimoji="1" lang="en-US" altLang="ja-JP" sz="1600" dirty="0"/>
          </a:p>
          <a:p>
            <a:pPr marL="50800" indent="0">
              <a:buFont typeface="Arial"/>
              <a:buNone/>
            </a:pPr>
            <a:r>
              <a:rPr kumimoji="1" lang="ja-JP" altLang="en-US" sz="1600" dirty="0"/>
              <a:t>修正したい箇所がある場合は「上記内容の修正をおこなう」をクリックすると、項目の入力画面に戻れます。</a:t>
            </a:r>
            <a:endParaRPr kumimoji="1" lang="en-US" altLang="ja-JP" sz="1600" dirty="0"/>
          </a:p>
        </p:txBody>
      </p:sp>
      <p:pic>
        <p:nvPicPr>
          <p:cNvPr id="7" name="図 6">
            <a:extLst>
              <a:ext uri="{FF2B5EF4-FFF2-40B4-BE49-F238E27FC236}">
                <a16:creationId xmlns:a16="http://schemas.microsoft.com/office/drawing/2014/main" id="{B705AB18-7278-30EA-7167-18D36A10A7A8}"/>
              </a:ext>
            </a:extLst>
          </p:cNvPr>
          <p:cNvPicPr>
            <a:picLocks noChangeAspect="1"/>
          </p:cNvPicPr>
          <p:nvPr/>
        </p:nvPicPr>
        <p:blipFill>
          <a:blip r:embed="rId3"/>
          <a:srcRect t="155" b="20015"/>
          <a:stretch>
            <a:fillRect/>
          </a:stretch>
        </p:blipFill>
        <p:spPr>
          <a:xfrm>
            <a:off x="288409" y="3955745"/>
            <a:ext cx="4215157" cy="2349114"/>
          </a:xfrm>
          <a:prstGeom prst="rect">
            <a:avLst/>
          </a:prstGeom>
          <a:ln>
            <a:solidFill>
              <a:schemeClr val="tx1"/>
            </a:solidFill>
          </a:ln>
        </p:spPr>
      </p:pic>
      <p:sp>
        <p:nvSpPr>
          <p:cNvPr id="9" name="テキスト プレースホルダー 2">
            <a:extLst>
              <a:ext uri="{FF2B5EF4-FFF2-40B4-BE49-F238E27FC236}">
                <a16:creationId xmlns:a16="http://schemas.microsoft.com/office/drawing/2014/main" id="{9051BDDA-346C-FA07-3076-A5F696A0DC77}"/>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入力内容を確認し、担当者に提出します。</a:t>
            </a:r>
            <a:endParaRPr kumimoji="1" lang="en-US" altLang="ja-JP" sz="1800" dirty="0"/>
          </a:p>
        </p:txBody>
      </p:sp>
      <p:sp>
        <p:nvSpPr>
          <p:cNvPr id="11" name="正方形/長方形 10">
            <a:extLst>
              <a:ext uri="{FF2B5EF4-FFF2-40B4-BE49-F238E27FC236}">
                <a16:creationId xmlns:a16="http://schemas.microsoft.com/office/drawing/2014/main" id="{3576074A-7FDD-B4B3-9E14-EBAD5F825BF0}"/>
              </a:ext>
            </a:extLst>
          </p:cNvPr>
          <p:cNvSpPr/>
          <p:nvPr/>
        </p:nvSpPr>
        <p:spPr>
          <a:xfrm>
            <a:off x="1554509" y="5519893"/>
            <a:ext cx="2832296" cy="56263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図 12">
            <a:extLst>
              <a:ext uri="{FF2B5EF4-FFF2-40B4-BE49-F238E27FC236}">
                <a16:creationId xmlns:a16="http://schemas.microsoft.com/office/drawing/2014/main" id="{7BA6B584-6998-7F8C-818E-E83ADB085B09}"/>
              </a:ext>
            </a:extLst>
          </p:cNvPr>
          <p:cNvPicPr>
            <a:picLocks noChangeAspect="1"/>
          </p:cNvPicPr>
          <p:nvPr/>
        </p:nvPicPr>
        <p:blipFill>
          <a:blip r:embed="rId4"/>
          <a:srcRect t="5771" b="18297"/>
          <a:stretch>
            <a:fillRect/>
          </a:stretch>
        </p:blipFill>
        <p:spPr>
          <a:xfrm>
            <a:off x="3527068" y="1677755"/>
            <a:ext cx="2269760" cy="3728635"/>
          </a:xfrm>
          <a:prstGeom prst="rect">
            <a:avLst/>
          </a:prstGeom>
          <a:ln>
            <a:solidFill>
              <a:schemeClr val="tx1"/>
            </a:solidFill>
          </a:ln>
        </p:spPr>
      </p:pic>
      <p:sp>
        <p:nvSpPr>
          <p:cNvPr id="15" name="正方形/長方形 14">
            <a:extLst>
              <a:ext uri="{FF2B5EF4-FFF2-40B4-BE49-F238E27FC236}">
                <a16:creationId xmlns:a16="http://schemas.microsoft.com/office/drawing/2014/main" id="{A4730E55-46C6-4186-CE41-1874888E1F07}"/>
              </a:ext>
            </a:extLst>
          </p:cNvPr>
          <p:cNvSpPr/>
          <p:nvPr/>
        </p:nvSpPr>
        <p:spPr>
          <a:xfrm>
            <a:off x="3740212" y="4318180"/>
            <a:ext cx="1885084" cy="8620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テキスト プレースホルダー 3">
            <a:extLst>
              <a:ext uri="{FF2B5EF4-FFF2-40B4-BE49-F238E27FC236}">
                <a16:creationId xmlns:a16="http://schemas.microsoft.com/office/drawing/2014/main" id="{6A393CD4-E026-F42B-7325-84DC458A176F}"/>
              </a:ext>
            </a:extLst>
          </p:cNvPr>
          <p:cNvSpPr txBox="1">
            <a:spLocks/>
          </p:cNvSpPr>
          <p:nvPr/>
        </p:nvSpPr>
        <p:spPr>
          <a:xfrm>
            <a:off x="6095999" y="1590452"/>
            <a:ext cx="3130194" cy="28542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②すべてのチェックを終えると、証明書の原本貼付用の台紙と申告書のダウンロードができます。</a:t>
            </a:r>
            <a:endParaRPr kumimoji="1" lang="en-US" altLang="ja-JP" sz="1600" dirty="0"/>
          </a:p>
          <a:p>
            <a:pPr marL="50800" indent="0">
              <a:buFont typeface="Arial"/>
              <a:buNone/>
            </a:pPr>
            <a:r>
              <a:rPr kumimoji="1" lang="ja-JP" altLang="en-US" sz="1600" dirty="0"/>
              <a:t>これらは提出後にもダウンロードできます。（詳細は</a:t>
            </a:r>
            <a:r>
              <a:rPr kumimoji="1" lang="en-US" altLang="ja-JP" sz="1600" dirty="0"/>
              <a:t>P39</a:t>
            </a:r>
            <a:r>
              <a:rPr kumimoji="1" lang="ja-JP" altLang="en-US" sz="1600" dirty="0"/>
              <a:t>）</a:t>
            </a:r>
            <a:endParaRPr kumimoji="1" lang="en-US" altLang="ja-JP" sz="1600" dirty="0"/>
          </a:p>
          <a:p>
            <a:pPr marL="50800" indent="0">
              <a:buNone/>
            </a:pPr>
            <a:r>
              <a:rPr kumimoji="1" lang="en-US" altLang="ja-JP" sz="1600" dirty="0">
                <a:solidFill>
                  <a:schemeClr val="tx1"/>
                </a:solidFill>
                <a:latin typeface="メイリオ" panose="020B0604030504040204" pitchFamily="50" charset="-128"/>
                <a:ea typeface="メイリオ" panose="020B0604030504040204" pitchFamily="50" charset="-128"/>
              </a:rPr>
              <a:t>※</a:t>
            </a:r>
            <a:r>
              <a:rPr kumimoji="1" lang="ja-JP" altLang="en-US" sz="1600" dirty="0">
                <a:solidFill>
                  <a:schemeClr val="tx1"/>
                </a:solidFill>
                <a:latin typeface="メイリオ" panose="020B0604030504040204" pitchFamily="50" charset="-128"/>
                <a:ea typeface="メイリオ" panose="020B0604030504040204" pitchFamily="50" charset="-128"/>
              </a:rPr>
              <a:t>紙の各種証明書の原本の提出が別途必要となります。</a:t>
            </a:r>
            <a:endParaRPr kumimoji="1" lang="ja-JP" altLang="en-US" sz="1600" dirty="0"/>
          </a:p>
        </p:txBody>
      </p:sp>
      <p:pic>
        <p:nvPicPr>
          <p:cNvPr id="19" name="図 18">
            <a:extLst>
              <a:ext uri="{FF2B5EF4-FFF2-40B4-BE49-F238E27FC236}">
                <a16:creationId xmlns:a16="http://schemas.microsoft.com/office/drawing/2014/main" id="{064D109B-B740-8B5C-BA34-BB2542AE7837}"/>
              </a:ext>
            </a:extLst>
          </p:cNvPr>
          <p:cNvPicPr>
            <a:picLocks noChangeAspect="1"/>
          </p:cNvPicPr>
          <p:nvPr/>
        </p:nvPicPr>
        <p:blipFill>
          <a:blip r:embed="rId5"/>
          <a:srcRect t="-252" b="20322"/>
          <a:stretch>
            <a:fillRect/>
          </a:stretch>
        </p:blipFill>
        <p:spPr>
          <a:xfrm>
            <a:off x="6286705" y="3955745"/>
            <a:ext cx="4215157" cy="2349114"/>
          </a:xfrm>
          <a:prstGeom prst="rect">
            <a:avLst/>
          </a:prstGeom>
          <a:ln>
            <a:solidFill>
              <a:schemeClr val="tx1"/>
            </a:solidFill>
          </a:ln>
        </p:spPr>
      </p:pic>
      <p:sp>
        <p:nvSpPr>
          <p:cNvPr id="27" name="正方形/長方形 26">
            <a:extLst>
              <a:ext uri="{FF2B5EF4-FFF2-40B4-BE49-F238E27FC236}">
                <a16:creationId xmlns:a16="http://schemas.microsoft.com/office/drawing/2014/main" id="{A1A8D3CD-3C1A-45BB-59FD-C9DAC03A3142}"/>
              </a:ext>
            </a:extLst>
          </p:cNvPr>
          <p:cNvSpPr/>
          <p:nvPr/>
        </p:nvSpPr>
        <p:spPr>
          <a:xfrm>
            <a:off x="7513524" y="4548851"/>
            <a:ext cx="2498577" cy="14459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3" name="図 22">
            <a:extLst>
              <a:ext uri="{FF2B5EF4-FFF2-40B4-BE49-F238E27FC236}">
                <a16:creationId xmlns:a16="http://schemas.microsoft.com/office/drawing/2014/main" id="{450AE33B-87A0-8E79-8F0C-ECB649F74228}"/>
              </a:ext>
            </a:extLst>
          </p:cNvPr>
          <p:cNvPicPr>
            <a:picLocks noChangeAspect="1"/>
          </p:cNvPicPr>
          <p:nvPr/>
        </p:nvPicPr>
        <p:blipFill>
          <a:blip r:embed="rId6"/>
          <a:srcRect t="12107" b="12107"/>
          <a:stretch/>
        </p:blipFill>
        <p:spPr>
          <a:xfrm>
            <a:off x="9525364" y="1677755"/>
            <a:ext cx="2269760" cy="3728635"/>
          </a:xfrm>
          <a:prstGeom prst="rect">
            <a:avLst/>
          </a:prstGeom>
          <a:ln>
            <a:solidFill>
              <a:schemeClr val="tx1"/>
            </a:solidFill>
          </a:ln>
        </p:spPr>
      </p:pic>
      <p:sp>
        <p:nvSpPr>
          <p:cNvPr id="25" name="正方形/長方形 24">
            <a:extLst>
              <a:ext uri="{FF2B5EF4-FFF2-40B4-BE49-F238E27FC236}">
                <a16:creationId xmlns:a16="http://schemas.microsoft.com/office/drawing/2014/main" id="{B86F0A9A-CF27-4535-4A69-49C70759367F}"/>
              </a:ext>
            </a:extLst>
          </p:cNvPr>
          <p:cNvSpPr/>
          <p:nvPr/>
        </p:nvSpPr>
        <p:spPr>
          <a:xfrm>
            <a:off x="9716070" y="2941163"/>
            <a:ext cx="1951212" cy="246522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8721412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52103-39D0-0158-094E-EFC56143B3D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EC76647-38C9-E393-6365-02E024C9DFFF}"/>
              </a:ext>
            </a:extLst>
          </p:cNvPr>
          <p:cNvSpPr>
            <a:spLocks noGrp="1"/>
          </p:cNvSpPr>
          <p:nvPr>
            <p:ph type="title"/>
          </p:nvPr>
        </p:nvSpPr>
        <p:spPr>
          <a:xfrm>
            <a:off x="533996" y="384897"/>
            <a:ext cx="10972800" cy="634082"/>
          </a:xfrm>
        </p:spPr>
        <p:txBody>
          <a:bodyPr>
            <a:normAutofit/>
          </a:bodyPr>
          <a:lstStyle/>
          <a:p>
            <a:r>
              <a:rPr kumimoji="1" lang="ja-JP" altLang="en-US" dirty="0"/>
              <a:t>内容を確認し、提出する</a:t>
            </a:r>
          </a:p>
        </p:txBody>
      </p:sp>
      <p:sp>
        <p:nvSpPr>
          <p:cNvPr id="5" name="スライド番号プレースホルダー 4">
            <a:extLst>
              <a:ext uri="{FF2B5EF4-FFF2-40B4-BE49-F238E27FC236}">
                <a16:creationId xmlns:a16="http://schemas.microsoft.com/office/drawing/2014/main" id="{7147540C-C868-D19D-8B2A-1B31566102D4}"/>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37</a:t>
            </a:fld>
            <a:endParaRPr lang="ja-JP" altLang="en-US"/>
          </a:p>
        </p:txBody>
      </p:sp>
      <p:sp>
        <p:nvSpPr>
          <p:cNvPr id="4" name="テキスト プレースホルダー 3">
            <a:extLst>
              <a:ext uri="{FF2B5EF4-FFF2-40B4-BE49-F238E27FC236}">
                <a16:creationId xmlns:a16="http://schemas.microsoft.com/office/drawing/2014/main" id="{84BCFBFC-E0A4-477F-3E73-63CEC3600D42}"/>
              </a:ext>
            </a:extLst>
          </p:cNvPr>
          <p:cNvSpPr txBox="1">
            <a:spLocks/>
          </p:cNvSpPr>
          <p:nvPr/>
        </p:nvSpPr>
        <p:spPr>
          <a:xfrm>
            <a:off x="288409" y="1590450"/>
            <a:ext cx="3021542"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③</a:t>
            </a:r>
            <a:r>
              <a:rPr kumimoji="1" lang="en-US" altLang="ja-JP" sz="1600" dirty="0"/>
              <a:t> </a:t>
            </a:r>
            <a:r>
              <a:rPr kumimoji="1" lang="ja-JP" altLang="en-US" sz="1600" dirty="0"/>
              <a:t>管理者に伝達事項がある場合はメッセージを入力します。</a:t>
            </a:r>
            <a:endParaRPr kumimoji="1" lang="en-US" altLang="ja-JP" sz="1600" dirty="0"/>
          </a:p>
          <a:p>
            <a:pPr marL="50800" indent="0">
              <a:buFont typeface="Arial"/>
              <a:buNone/>
            </a:pPr>
            <a:r>
              <a:rPr kumimoji="1" lang="ja-JP" altLang="en-US" sz="1600" dirty="0"/>
              <a:t>「年末調整データを送信する」ボタンをクリックします。</a:t>
            </a:r>
            <a:endParaRPr kumimoji="1" lang="en-US" altLang="ja-JP" sz="1600" dirty="0"/>
          </a:p>
        </p:txBody>
      </p:sp>
      <p:pic>
        <p:nvPicPr>
          <p:cNvPr id="7" name="図 6">
            <a:extLst>
              <a:ext uri="{FF2B5EF4-FFF2-40B4-BE49-F238E27FC236}">
                <a16:creationId xmlns:a16="http://schemas.microsoft.com/office/drawing/2014/main" id="{C4474226-15AA-CB6C-CB25-5BF688BE4FED}"/>
              </a:ext>
            </a:extLst>
          </p:cNvPr>
          <p:cNvPicPr>
            <a:picLocks noChangeAspect="1"/>
          </p:cNvPicPr>
          <p:nvPr/>
        </p:nvPicPr>
        <p:blipFill>
          <a:blip r:embed="rId3"/>
          <a:srcRect t="19811" b="427"/>
          <a:stretch>
            <a:fillRect/>
          </a:stretch>
        </p:blipFill>
        <p:spPr>
          <a:xfrm>
            <a:off x="288409" y="3955745"/>
            <a:ext cx="4215157" cy="2349114"/>
          </a:xfrm>
          <a:prstGeom prst="rect">
            <a:avLst/>
          </a:prstGeom>
          <a:ln>
            <a:solidFill>
              <a:schemeClr val="tx1"/>
            </a:solidFill>
          </a:ln>
        </p:spPr>
      </p:pic>
      <p:sp>
        <p:nvSpPr>
          <p:cNvPr id="11" name="正方形/長方形 10">
            <a:extLst>
              <a:ext uri="{FF2B5EF4-FFF2-40B4-BE49-F238E27FC236}">
                <a16:creationId xmlns:a16="http://schemas.microsoft.com/office/drawing/2014/main" id="{BC2EAEEC-3430-71DA-3005-5610E332319A}"/>
              </a:ext>
            </a:extLst>
          </p:cNvPr>
          <p:cNvSpPr/>
          <p:nvPr/>
        </p:nvSpPr>
        <p:spPr>
          <a:xfrm>
            <a:off x="1554509" y="4676173"/>
            <a:ext cx="2832296" cy="138899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図 12">
            <a:extLst>
              <a:ext uri="{FF2B5EF4-FFF2-40B4-BE49-F238E27FC236}">
                <a16:creationId xmlns:a16="http://schemas.microsoft.com/office/drawing/2014/main" id="{B678E5A2-6572-C5BC-2686-9FCF00D0958A}"/>
              </a:ext>
            </a:extLst>
          </p:cNvPr>
          <p:cNvPicPr>
            <a:picLocks noChangeAspect="1"/>
          </p:cNvPicPr>
          <p:nvPr/>
        </p:nvPicPr>
        <p:blipFill>
          <a:blip r:embed="rId4"/>
          <a:srcRect t="12034" b="12034"/>
          <a:stretch/>
        </p:blipFill>
        <p:spPr>
          <a:xfrm>
            <a:off x="3527068" y="1677755"/>
            <a:ext cx="2269760" cy="3728635"/>
          </a:xfrm>
          <a:prstGeom prst="rect">
            <a:avLst/>
          </a:prstGeom>
          <a:ln>
            <a:solidFill>
              <a:schemeClr val="tx1"/>
            </a:solidFill>
          </a:ln>
        </p:spPr>
      </p:pic>
      <p:sp>
        <p:nvSpPr>
          <p:cNvPr id="15" name="正方形/長方形 14">
            <a:extLst>
              <a:ext uri="{FF2B5EF4-FFF2-40B4-BE49-F238E27FC236}">
                <a16:creationId xmlns:a16="http://schemas.microsoft.com/office/drawing/2014/main" id="{70B12326-9F70-C1C6-7E17-EEBFBAEBA5EF}"/>
              </a:ext>
            </a:extLst>
          </p:cNvPr>
          <p:cNvSpPr/>
          <p:nvPr/>
        </p:nvSpPr>
        <p:spPr>
          <a:xfrm>
            <a:off x="3728637" y="3092440"/>
            <a:ext cx="1885084" cy="204150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4080829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2AEB2-A636-D477-2BBF-65FE4EF501D5}"/>
            </a:ext>
          </a:extLst>
        </p:cNvPr>
        <p:cNvGrpSpPr/>
        <p:nvPr/>
      </p:nvGrpSpPr>
      <p:grpSpPr>
        <a:xfrm>
          <a:off x="0" y="0"/>
          <a:ext cx="0" cy="0"/>
          <a:chOff x="0" y="0"/>
          <a:chExt cx="0" cy="0"/>
        </a:xfrm>
      </p:grpSpPr>
      <p:sp>
        <p:nvSpPr>
          <p:cNvPr id="17" name="テキスト プレースホルダー 3">
            <a:extLst>
              <a:ext uri="{FF2B5EF4-FFF2-40B4-BE49-F238E27FC236}">
                <a16:creationId xmlns:a16="http://schemas.microsoft.com/office/drawing/2014/main" id="{7F778A57-D8D9-BBF7-0FBA-7CDA5AD3CBC0}"/>
              </a:ext>
            </a:extLst>
          </p:cNvPr>
          <p:cNvSpPr txBox="1">
            <a:spLocks/>
          </p:cNvSpPr>
          <p:nvPr/>
        </p:nvSpPr>
        <p:spPr>
          <a:xfrm>
            <a:off x="6095999" y="1590452"/>
            <a:ext cx="3130194" cy="2460687"/>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②「年末調整を修正する」をクリックして内容を修正し、提出してください。</a:t>
            </a:r>
            <a:endParaRPr kumimoji="1" lang="en-US" altLang="ja-JP" sz="1600" dirty="0"/>
          </a:p>
          <a:p>
            <a:pPr marL="50800" indent="0">
              <a:buFont typeface="Arial"/>
              <a:buNone/>
            </a:pPr>
            <a:r>
              <a:rPr kumimoji="1" lang="ja-JP" altLang="en-US" sz="1600" b="1" dirty="0"/>
              <a:t>ポイント</a:t>
            </a:r>
            <a:endParaRPr kumimoji="1" lang="en-US" altLang="ja-JP" sz="1600" b="1" dirty="0"/>
          </a:p>
          <a:p>
            <a:pPr marL="50800" indent="0">
              <a:buFont typeface="Arial"/>
              <a:buNone/>
            </a:pPr>
            <a:r>
              <a:rPr kumimoji="1" lang="ja-JP" altLang="en-US" sz="1600" dirty="0"/>
              <a:t>担当者からメッセージが来ている場合がございますので、修正前に「メッセージ」タブをご確認ください。（メッセージ機能については</a:t>
            </a:r>
            <a:r>
              <a:rPr kumimoji="1" lang="en-US" altLang="ja-JP" sz="1600" dirty="0"/>
              <a:t>P21</a:t>
            </a:r>
            <a:r>
              <a:rPr kumimoji="1" lang="ja-JP" altLang="en-US" sz="1600" dirty="0"/>
              <a:t>）</a:t>
            </a:r>
            <a:endParaRPr kumimoji="1" lang="en-US" altLang="ja-JP" sz="1600" dirty="0"/>
          </a:p>
          <a:p>
            <a:pPr marL="50800" indent="0">
              <a:buFont typeface="Arial"/>
              <a:buNone/>
            </a:pPr>
            <a:endParaRPr kumimoji="1" lang="en-US" altLang="ja-JP" sz="1600" dirty="0"/>
          </a:p>
        </p:txBody>
      </p:sp>
      <p:sp>
        <p:nvSpPr>
          <p:cNvPr id="2" name="タイトル 1">
            <a:extLst>
              <a:ext uri="{FF2B5EF4-FFF2-40B4-BE49-F238E27FC236}">
                <a16:creationId xmlns:a16="http://schemas.microsoft.com/office/drawing/2014/main" id="{C3000969-F9E3-9E4A-D411-64257461206C}"/>
              </a:ext>
            </a:extLst>
          </p:cNvPr>
          <p:cNvSpPr>
            <a:spLocks noGrp="1"/>
          </p:cNvSpPr>
          <p:nvPr>
            <p:ph type="title"/>
          </p:nvPr>
        </p:nvSpPr>
        <p:spPr>
          <a:xfrm>
            <a:off x="533996" y="384897"/>
            <a:ext cx="10972800" cy="634082"/>
          </a:xfrm>
        </p:spPr>
        <p:txBody>
          <a:bodyPr>
            <a:normAutofit/>
          </a:bodyPr>
          <a:lstStyle/>
          <a:p>
            <a:r>
              <a:rPr kumimoji="1" lang="ja-JP" altLang="en-US" dirty="0"/>
              <a:t>回答の修正・再提出</a:t>
            </a:r>
          </a:p>
        </p:txBody>
      </p:sp>
      <p:sp>
        <p:nvSpPr>
          <p:cNvPr id="5" name="スライド番号プレースホルダー 4">
            <a:extLst>
              <a:ext uri="{FF2B5EF4-FFF2-40B4-BE49-F238E27FC236}">
                <a16:creationId xmlns:a16="http://schemas.microsoft.com/office/drawing/2014/main" id="{32726D45-87CA-B587-E6DC-EF1D8587169E}"/>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38</a:t>
            </a:fld>
            <a:endParaRPr lang="ja-JP" altLang="en-US"/>
          </a:p>
        </p:txBody>
      </p:sp>
      <p:sp>
        <p:nvSpPr>
          <p:cNvPr id="4" name="テキスト プレースホルダー 3">
            <a:extLst>
              <a:ext uri="{FF2B5EF4-FFF2-40B4-BE49-F238E27FC236}">
                <a16:creationId xmlns:a16="http://schemas.microsoft.com/office/drawing/2014/main" id="{1AA0D6D7-E996-319E-C195-406739487DEE}"/>
              </a:ext>
            </a:extLst>
          </p:cNvPr>
          <p:cNvSpPr txBox="1">
            <a:spLocks/>
          </p:cNvSpPr>
          <p:nvPr/>
        </p:nvSpPr>
        <p:spPr>
          <a:xfrm>
            <a:off x="288408" y="1590450"/>
            <a:ext cx="5429485"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a:t>
            </a:r>
            <a:r>
              <a:rPr kumimoji="1" lang="en-US" altLang="ja-JP" sz="1600" dirty="0"/>
              <a:t> </a:t>
            </a:r>
            <a:r>
              <a:rPr kumimoji="1" lang="ja-JP" altLang="en-US" sz="1600" dirty="0"/>
              <a:t>差し戻された旨のメールが登録したメールアドレスに届きます。</a:t>
            </a:r>
            <a:endParaRPr kumimoji="1" lang="en-US" altLang="ja-JP" sz="1600" dirty="0"/>
          </a:p>
          <a:p>
            <a:pPr marL="50800" indent="0">
              <a:buFont typeface="Arial"/>
              <a:buNone/>
            </a:pPr>
            <a:r>
              <a:rPr kumimoji="1" lang="ja-JP" altLang="en-US" sz="1600" dirty="0"/>
              <a:t>メールに記載の</a:t>
            </a:r>
            <a:r>
              <a:rPr kumimoji="1" lang="en-US" altLang="ja-JP" sz="1600" dirty="0"/>
              <a:t>URL</a:t>
            </a:r>
            <a:r>
              <a:rPr kumimoji="1" lang="ja-JP" altLang="en-US" sz="1600" dirty="0"/>
              <a:t>、または</a:t>
            </a:r>
            <a:r>
              <a:rPr kumimoji="1" lang="en-US" altLang="ja-JP" sz="1600" dirty="0"/>
              <a:t>P17</a:t>
            </a:r>
            <a:r>
              <a:rPr kumimoji="1" lang="ja-JP" altLang="en-US" sz="1600" dirty="0"/>
              <a:t>のポータルサイトから</a:t>
            </a:r>
            <a:r>
              <a:rPr kumimoji="1" lang="en-US" altLang="ja-JP" sz="1600" dirty="0"/>
              <a:t>PCA Hub </a:t>
            </a:r>
            <a:r>
              <a:rPr kumimoji="1" lang="ja-JP" altLang="en-US" sz="1600" dirty="0"/>
              <a:t>年末調整のクライアントサイトにアクセスします。</a:t>
            </a:r>
          </a:p>
        </p:txBody>
      </p:sp>
      <p:sp>
        <p:nvSpPr>
          <p:cNvPr id="30" name="テキスト プレースホルダー 2">
            <a:extLst>
              <a:ext uri="{FF2B5EF4-FFF2-40B4-BE49-F238E27FC236}">
                <a16:creationId xmlns:a16="http://schemas.microsoft.com/office/drawing/2014/main" id="{319BB083-2729-CFE4-9CB2-9BF9D93969C1}"/>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担当者から申請が差し戻された場合、内容を確認して再提出します。</a:t>
            </a:r>
          </a:p>
        </p:txBody>
      </p:sp>
      <p:pic>
        <p:nvPicPr>
          <p:cNvPr id="32" name="図 31">
            <a:extLst>
              <a:ext uri="{FF2B5EF4-FFF2-40B4-BE49-F238E27FC236}">
                <a16:creationId xmlns:a16="http://schemas.microsoft.com/office/drawing/2014/main" id="{289DE6A4-3F28-22AC-0CFF-75E220D6E3FD}"/>
              </a:ext>
            </a:extLst>
          </p:cNvPr>
          <p:cNvPicPr>
            <a:picLocks noChangeAspect="1"/>
          </p:cNvPicPr>
          <p:nvPr/>
        </p:nvPicPr>
        <p:blipFill>
          <a:blip r:embed="rId3"/>
          <a:srcRect t="411" b="19287"/>
          <a:stretch>
            <a:fillRect/>
          </a:stretch>
        </p:blipFill>
        <p:spPr>
          <a:xfrm>
            <a:off x="6286705" y="3955745"/>
            <a:ext cx="4215157" cy="2349114"/>
          </a:xfrm>
          <a:prstGeom prst="rect">
            <a:avLst/>
          </a:prstGeom>
          <a:ln>
            <a:solidFill>
              <a:schemeClr val="tx1"/>
            </a:solidFill>
          </a:ln>
        </p:spPr>
      </p:pic>
      <p:pic>
        <p:nvPicPr>
          <p:cNvPr id="34" name="図 33">
            <a:extLst>
              <a:ext uri="{FF2B5EF4-FFF2-40B4-BE49-F238E27FC236}">
                <a16:creationId xmlns:a16="http://schemas.microsoft.com/office/drawing/2014/main" id="{94FBA8A1-E6BF-D001-A819-CBD8955FBE12}"/>
              </a:ext>
            </a:extLst>
          </p:cNvPr>
          <p:cNvPicPr>
            <a:picLocks noChangeAspect="1"/>
          </p:cNvPicPr>
          <p:nvPr/>
        </p:nvPicPr>
        <p:blipFill>
          <a:blip r:embed="rId4"/>
          <a:srcRect t="5151" b="18845"/>
          <a:stretch>
            <a:fillRect/>
          </a:stretch>
        </p:blipFill>
        <p:spPr>
          <a:xfrm>
            <a:off x="9525364" y="1677755"/>
            <a:ext cx="2269760" cy="3728635"/>
          </a:xfrm>
          <a:prstGeom prst="rect">
            <a:avLst/>
          </a:prstGeom>
          <a:ln>
            <a:solidFill>
              <a:schemeClr val="tx1"/>
            </a:solidFill>
          </a:ln>
        </p:spPr>
      </p:pic>
      <p:sp>
        <p:nvSpPr>
          <p:cNvPr id="11" name="正方形/長方形 10">
            <a:extLst>
              <a:ext uri="{FF2B5EF4-FFF2-40B4-BE49-F238E27FC236}">
                <a16:creationId xmlns:a16="http://schemas.microsoft.com/office/drawing/2014/main" id="{BEC48A60-FE64-FEAF-B45C-C4EF7EBA6843}"/>
              </a:ext>
            </a:extLst>
          </p:cNvPr>
          <p:cNvSpPr/>
          <p:nvPr/>
        </p:nvSpPr>
        <p:spPr>
          <a:xfrm>
            <a:off x="6673861" y="5671596"/>
            <a:ext cx="995366" cy="19676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正方形/長方形 14">
            <a:extLst>
              <a:ext uri="{FF2B5EF4-FFF2-40B4-BE49-F238E27FC236}">
                <a16:creationId xmlns:a16="http://schemas.microsoft.com/office/drawing/2014/main" id="{EFD2C08F-3370-FE26-C96E-108D11304550}"/>
              </a:ext>
            </a:extLst>
          </p:cNvPr>
          <p:cNvSpPr/>
          <p:nvPr/>
        </p:nvSpPr>
        <p:spPr>
          <a:xfrm>
            <a:off x="9730819" y="4479403"/>
            <a:ext cx="1854508" cy="21991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 name="図 5">
            <a:extLst>
              <a:ext uri="{FF2B5EF4-FFF2-40B4-BE49-F238E27FC236}">
                <a16:creationId xmlns:a16="http://schemas.microsoft.com/office/drawing/2014/main" id="{615E6B2A-3D42-6E95-2AD2-D064EA8C2426}"/>
              </a:ext>
            </a:extLst>
          </p:cNvPr>
          <p:cNvPicPr>
            <a:picLocks noChangeAspect="1"/>
          </p:cNvPicPr>
          <p:nvPr/>
        </p:nvPicPr>
        <p:blipFill>
          <a:blip r:embed="rId5"/>
          <a:stretch>
            <a:fillRect/>
          </a:stretch>
        </p:blipFill>
        <p:spPr>
          <a:xfrm>
            <a:off x="928925" y="3055664"/>
            <a:ext cx="4466749" cy="3150554"/>
          </a:xfrm>
          <a:prstGeom prst="rect">
            <a:avLst/>
          </a:prstGeom>
        </p:spPr>
      </p:pic>
    </p:spTree>
    <p:extLst>
      <p:ext uri="{BB962C8B-B14F-4D97-AF65-F5344CB8AC3E}">
        <p14:creationId xmlns:p14="http://schemas.microsoft.com/office/powerpoint/2010/main" val="19142667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A5A4A-93A7-9833-032F-7CA1E8902E93}"/>
            </a:ext>
          </a:extLst>
        </p:cNvPr>
        <p:cNvGrpSpPr/>
        <p:nvPr/>
      </p:nvGrpSpPr>
      <p:grpSpPr>
        <a:xfrm>
          <a:off x="0" y="0"/>
          <a:ext cx="0" cy="0"/>
          <a:chOff x="0" y="0"/>
          <a:chExt cx="0" cy="0"/>
        </a:xfrm>
      </p:grpSpPr>
      <p:sp>
        <p:nvSpPr>
          <p:cNvPr id="26" name="テキスト プレースホルダー 2">
            <a:extLst>
              <a:ext uri="{FF2B5EF4-FFF2-40B4-BE49-F238E27FC236}">
                <a16:creationId xmlns:a16="http://schemas.microsoft.com/office/drawing/2014/main" id="{EDC60407-DA5F-38B9-5CDE-4A2816D70E57}"/>
              </a:ext>
            </a:extLst>
          </p:cNvPr>
          <p:cNvSpPr txBox="1">
            <a:spLocks/>
          </p:cNvSpPr>
          <p:nvPr/>
        </p:nvSpPr>
        <p:spPr>
          <a:xfrm>
            <a:off x="402151" y="863187"/>
            <a:ext cx="11610090" cy="97279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800" dirty="0"/>
              <a:t>証明書の原本貼付用の台紙と、申請した内容が入力された申告書のダウンロードができます。</a:t>
            </a:r>
          </a:p>
        </p:txBody>
      </p:sp>
      <p:sp>
        <p:nvSpPr>
          <p:cNvPr id="2" name="タイトル 1">
            <a:extLst>
              <a:ext uri="{FF2B5EF4-FFF2-40B4-BE49-F238E27FC236}">
                <a16:creationId xmlns:a16="http://schemas.microsoft.com/office/drawing/2014/main" id="{E92DA846-6E89-ECED-A80D-9E6FA27CDBC7}"/>
              </a:ext>
            </a:extLst>
          </p:cNvPr>
          <p:cNvSpPr>
            <a:spLocks noGrp="1"/>
          </p:cNvSpPr>
          <p:nvPr>
            <p:ph type="title"/>
          </p:nvPr>
        </p:nvSpPr>
        <p:spPr>
          <a:xfrm>
            <a:off x="533996" y="384897"/>
            <a:ext cx="10972800" cy="634082"/>
          </a:xfrm>
        </p:spPr>
        <p:txBody>
          <a:bodyPr>
            <a:normAutofit/>
          </a:bodyPr>
          <a:lstStyle/>
          <a:p>
            <a:r>
              <a:rPr kumimoji="1" lang="ja-JP" altLang="en-US" dirty="0"/>
              <a:t>台紙・申告書のダウンロード</a:t>
            </a:r>
          </a:p>
        </p:txBody>
      </p:sp>
      <p:sp>
        <p:nvSpPr>
          <p:cNvPr id="5" name="スライド番号プレースホルダー 4">
            <a:extLst>
              <a:ext uri="{FF2B5EF4-FFF2-40B4-BE49-F238E27FC236}">
                <a16:creationId xmlns:a16="http://schemas.microsoft.com/office/drawing/2014/main" id="{3891D006-3D5A-B1B0-BBA8-AC27D6492737}"/>
              </a:ext>
            </a:extLst>
          </p:cNvPr>
          <p:cNvSpPr>
            <a:spLocks noGrp="1"/>
          </p:cNvSpPr>
          <p:nvPr>
            <p:ph type="sldNum" idx="12"/>
          </p:nvPr>
        </p:nvSpPr>
        <p:spPr>
          <a:xfrm>
            <a:off x="10810198" y="6732064"/>
            <a:ext cx="1187168" cy="131375"/>
          </a:xfrm>
        </p:spPr>
        <p:txBody>
          <a:bodyPr/>
          <a:lstStyle/>
          <a:p>
            <a:fld id="{00000000-1234-1234-1234-123412341234}" type="slidenum">
              <a:rPr lang="en-US" altLang="ja-JP" smtClean="0"/>
              <a:pPr/>
              <a:t>39</a:t>
            </a:fld>
            <a:endParaRPr lang="ja-JP" altLang="en-US"/>
          </a:p>
        </p:txBody>
      </p:sp>
      <p:pic>
        <p:nvPicPr>
          <p:cNvPr id="8" name="図 7">
            <a:extLst>
              <a:ext uri="{FF2B5EF4-FFF2-40B4-BE49-F238E27FC236}">
                <a16:creationId xmlns:a16="http://schemas.microsoft.com/office/drawing/2014/main" id="{B17472DC-297F-B567-2FF6-1EB4DA5BC62B}"/>
              </a:ext>
            </a:extLst>
          </p:cNvPr>
          <p:cNvPicPr>
            <a:picLocks noChangeAspect="1"/>
          </p:cNvPicPr>
          <p:nvPr/>
        </p:nvPicPr>
        <p:blipFill>
          <a:blip r:embed="rId3"/>
          <a:srcRect l="-1" t="-623" r="38324" b="22954"/>
          <a:stretch>
            <a:fillRect/>
          </a:stretch>
        </p:blipFill>
        <p:spPr>
          <a:xfrm>
            <a:off x="533996" y="2543487"/>
            <a:ext cx="4338946" cy="3834164"/>
          </a:xfrm>
          <a:prstGeom prst="rect">
            <a:avLst/>
          </a:prstGeom>
          <a:ln>
            <a:solidFill>
              <a:schemeClr val="tx1"/>
            </a:solidFill>
          </a:ln>
        </p:spPr>
      </p:pic>
      <p:sp>
        <p:nvSpPr>
          <p:cNvPr id="16" name="正方形/長方形 15">
            <a:extLst>
              <a:ext uri="{FF2B5EF4-FFF2-40B4-BE49-F238E27FC236}">
                <a16:creationId xmlns:a16="http://schemas.microsoft.com/office/drawing/2014/main" id="{7591BA8E-E76B-CDFF-76C3-65F4B7C24DB6}"/>
              </a:ext>
            </a:extLst>
          </p:cNvPr>
          <p:cNvSpPr/>
          <p:nvPr/>
        </p:nvSpPr>
        <p:spPr>
          <a:xfrm>
            <a:off x="1199033" y="5544273"/>
            <a:ext cx="1532591" cy="62503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テキスト プレースホルダー 3">
            <a:extLst>
              <a:ext uri="{FF2B5EF4-FFF2-40B4-BE49-F238E27FC236}">
                <a16:creationId xmlns:a16="http://schemas.microsoft.com/office/drawing/2014/main" id="{20C00C62-1A07-EBF0-7A3A-85745A2AF5BD}"/>
              </a:ext>
            </a:extLst>
          </p:cNvPr>
          <p:cNvSpPr txBox="1">
            <a:spLocks/>
          </p:cNvSpPr>
          <p:nvPr/>
        </p:nvSpPr>
        <p:spPr>
          <a:xfrm>
            <a:off x="288408" y="1590450"/>
            <a:ext cx="5429485" cy="285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dirty="0"/>
              <a:t>①</a:t>
            </a:r>
            <a:r>
              <a:rPr kumimoji="1" lang="en-US" altLang="ja-JP" sz="1600" dirty="0"/>
              <a:t> PCA Hub </a:t>
            </a:r>
            <a:r>
              <a:rPr kumimoji="1" lang="ja-JP" altLang="en-US" sz="1600" dirty="0"/>
              <a:t>年末調整のクライアントサイトのトップ画面からダウンロードできます。</a:t>
            </a:r>
          </a:p>
        </p:txBody>
      </p:sp>
      <p:pic>
        <p:nvPicPr>
          <p:cNvPr id="24" name="図 23">
            <a:extLst>
              <a:ext uri="{FF2B5EF4-FFF2-40B4-BE49-F238E27FC236}">
                <a16:creationId xmlns:a16="http://schemas.microsoft.com/office/drawing/2014/main" id="{B1C52120-00E1-624F-7A39-9D227FAB104F}"/>
              </a:ext>
            </a:extLst>
          </p:cNvPr>
          <p:cNvPicPr>
            <a:picLocks noChangeAspect="1"/>
          </p:cNvPicPr>
          <p:nvPr/>
        </p:nvPicPr>
        <p:blipFill>
          <a:blip r:embed="rId4"/>
          <a:srcRect l="6038" t="6972" r="6955" b="46264"/>
          <a:stretch>
            <a:fillRect/>
          </a:stretch>
        </p:blipFill>
        <p:spPr>
          <a:xfrm>
            <a:off x="7990197" y="4208820"/>
            <a:ext cx="2820001" cy="2168831"/>
          </a:xfrm>
          <a:prstGeom prst="rect">
            <a:avLst/>
          </a:prstGeom>
          <a:ln>
            <a:solidFill>
              <a:schemeClr val="tx1"/>
            </a:solidFill>
          </a:ln>
        </p:spPr>
      </p:pic>
      <p:sp>
        <p:nvSpPr>
          <p:cNvPr id="30" name="テキスト ボックス 29">
            <a:extLst>
              <a:ext uri="{FF2B5EF4-FFF2-40B4-BE49-F238E27FC236}">
                <a16:creationId xmlns:a16="http://schemas.microsoft.com/office/drawing/2014/main" id="{3878963E-29DB-03A4-ACEA-6DDADB61F580}"/>
              </a:ext>
            </a:extLst>
          </p:cNvPr>
          <p:cNvSpPr txBox="1"/>
          <p:nvPr/>
        </p:nvSpPr>
        <p:spPr>
          <a:xfrm>
            <a:off x="6207197" y="2023693"/>
            <a:ext cx="5429484" cy="2646878"/>
          </a:xfrm>
          <a:prstGeom prst="rect">
            <a:avLst/>
          </a:prstGeom>
          <a:noFill/>
        </p:spPr>
        <p:txBody>
          <a:bodyPr wrap="square">
            <a:spAutoFit/>
          </a:bodyPr>
          <a:lstStyle/>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台紙は下のような</a:t>
            </a:r>
            <a:r>
              <a:rPr kumimoji="1" lang="en-US" altLang="ja-JP" sz="1600" dirty="0">
                <a:latin typeface="メイリオ" panose="020B0604030504040204" pitchFamily="50" charset="-128"/>
                <a:ea typeface="メイリオ" panose="020B0604030504040204" pitchFamily="50" charset="-128"/>
              </a:rPr>
              <a:t>PDF</a:t>
            </a:r>
            <a:r>
              <a:rPr kumimoji="1" lang="ja-JP" altLang="en-US" sz="1600" dirty="0">
                <a:latin typeface="メイリオ" panose="020B0604030504040204" pitchFamily="50" charset="-128"/>
                <a:ea typeface="メイリオ" panose="020B0604030504040204" pitchFamily="50" charset="-128"/>
              </a:rPr>
              <a:t>で出力されます。お手持ちの証明書を貼り付けて担当者にご提出ください。</a:t>
            </a: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a:p>
            <a:pPr marL="285750" indent="-285750">
              <a:buFont typeface="Wingdings" panose="05000000000000000000" pitchFamily="2" charset="2"/>
              <a:buChar char="n"/>
            </a:pPr>
            <a:r>
              <a:rPr kumimoji="1" lang="ja-JP" altLang="en-US" sz="1600" dirty="0">
                <a:latin typeface="メイリオ" panose="020B0604030504040204" pitchFamily="50" charset="-128"/>
                <a:ea typeface="メイリオ" panose="020B0604030504040204" pitchFamily="50" charset="-128"/>
              </a:rPr>
              <a:t>入力された内容により出力できる申告書が異なります。出力可能な書類は以下の申告書です。</a:t>
            </a:r>
          </a:p>
          <a:p>
            <a:pPr marL="285750" indent="-285750">
              <a:buFont typeface="Arial" panose="020B0604020202020204" pitchFamily="34" charset="0"/>
              <a:buChar char="•"/>
            </a:pPr>
            <a:r>
              <a:rPr kumimoji="1" lang="ja-JP" altLang="en-US" dirty="0">
                <a:latin typeface="メイリオ" panose="020B0604030504040204" pitchFamily="50" charset="-128"/>
                <a:ea typeface="メイリオ" panose="020B0604030504040204" pitchFamily="50" charset="-128"/>
              </a:rPr>
              <a:t>給与所得者の扶養控除等</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異動</a:t>
            </a:r>
            <a:r>
              <a:rPr kumimoji="1" lang="en-US" altLang="ja-JP" dirty="0">
                <a:latin typeface="メイリオ" panose="020B0604030504040204" pitchFamily="50" charset="-128"/>
                <a:ea typeface="メイリオ" panose="020B0604030504040204" pitchFamily="50" charset="-128"/>
              </a:rPr>
              <a:t>)</a:t>
            </a:r>
            <a:r>
              <a:rPr kumimoji="1" lang="ja-JP" altLang="en-US" dirty="0">
                <a:latin typeface="メイリオ" panose="020B0604030504040204" pitchFamily="50" charset="-128"/>
                <a:ea typeface="メイリオ" panose="020B0604030504040204" pitchFamily="50" charset="-128"/>
              </a:rPr>
              <a:t>申告書</a:t>
            </a:r>
          </a:p>
          <a:p>
            <a:pPr marL="285750" indent="-285750">
              <a:buFont typeface="Arial" panose="020B0604020202020204" pitchFamily="34" charset="0"/>
              <a:buChar char="•"/>
            </a:pPr>
            <a:r>
              <a:rPr kumimoji="1" lang="ja-JP" altLang="en-US" dirty="0">
                <a:latin typeface="メイリオ" panose="020B0604030504040204" pitchFamily="50" charset="-128"/>
                <a:ea typeface="メイリオ" panose="020B0604030504040204" pitchFamily="50" charset="-128"/>
              </a:rPr>
              <a:t>給与所得者の保険料控除申告書</a:t>
            </a:r>
          </a:p>
          <a:p>
            <a:pPr marL="285750" indent="-285750">
              <a:buFont typeface="Arial" panose="020B0604020202020204" pitchFamily="34" charset="0"/>
              <a:buChar char="•"/>
            </a:pPr>
            <a:r>
              <a:rPr kumimoji="1" lang="ja-JP" altLang="en-US" dirty="0">
                <a:latin typeface="メイリオ" panose="020B0604030504040204" pitchFamily="50" charset="-128"/>
                <a:ea typeface="メイリオ" panose="020B0604030504040204" pitchFamily="50" charset="-128"/>
              </a:rPr>
              <a:t>給与所得者の基礎控除申告書 兼 給与所得者の配偶者控除等申告書 兼 給与所得者の特定親族特別控除申告書 兼 所得金額調整控除申告書</a:t>
            </a:r>
          </a:p>
          <a:p>
            <a:pPr marL="285750" indent="-285750">
              <a:buFont typeface="Wingdings" panose="05000000000000000000" pitchFamily="2" charset="2"/>
              <a:buChar char="n"/>
            </a:pPr>
            <a:endParaRPr kumimoji="1" lang="en-US" altLang="ja-JP" sz="1600" dirty="0">
              <a:latin typeface="メイリオ" panose="020B0604030504040204" pitchFamily="50" charset="-128"/>
              <a:ea typeface="メイリオ" panose="020B0604030504040204" pitchFamily="50" charset="-128"/>
            </a:endParaRPr>
          </a:p>
        </p:txBody>
      </p:sp>
      <p:sp>
        <p:nvSpPr>
          <p:cNvPr id="32" name="テキスト プレースホルダー 3">
            <a:extLst>
              <a:ext uri="{FF2B5EF4-FFF2-40B4-BE49-F238E27FC236}">
                <a16:creationId xmlns:a16="http://schemas.microsoft.com/office/drawing/2014/main" id="{BBBA2285-EFAE-3869-41EB-C81211B602B1}"/>
              </a:ext>
            </a:extLst>
          </p:cNvPr>
          <p:cNvSpPr txBox="1">
            <a:spLocks/>
          </p:cNvSpPr>
          <p:nvPr/>
        </p:nvSpPr>
        <p:spPr>
          <a:xfrm>
            <a:off x="6095999" y="1590452"/>
            <a:ext cx="6029984" cy="49246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Font typeface="Arial"/>
              <a:buNone/>
            </a:pPr>
            <a:r>
              <a:rPr kumimoji="1" lang="ja-JP" altLang="en-US" sz="1600" b="1" dirty="0"/>
              <a:t>ポイント</a:t>
            </a:r>
            <a:endParaRPr kumimoji="1" lang="en-US" altLang="ja-JP" sz="1600" b="1" dirty="0"/>
          </a:p>
          <a:p>
            <a:pPr marL="50800" indent="0">
              <a:buFont typeface="Arial"/>
              <a:buNone/>
            </a:pPr>
            <a:endParaRPr kumimoji="1" lang="en-US" altLang="ja-JP" sz="1600" dirty="0"/>
          </a:p>
        </p:txBody>
      </p:sp>
    </p:spTree>
    <p:extLst>
      <p:ext uri="{BB962C8B-B14F-4D97-AF65-F5344CB8AC3E}">
        <p14:creationId xmlns:p14="http://schemas.microsoft.com/office/powerpoint/2010/main" val="29142880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3A6D1-044B-FC9D-0876-DC919B3E72A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448CE71-4A4F-1E7F-FF14-1343CD3B77F1}"/>
              </a:ext>
            </a:extLst>
          </p:cNvPr>
          <p:cNvSpPr>
            <a:spLocks noGrp="1"/>
          </p:cNvSpPr>
          <p:nvPr>
            <p:ph type="title"/>
          </p:nvPr>
        </p:nvSpPr>
        <p:spPr>
          <a:xfrm>
            <a:off x="533996" y="384897"/>
            <a:ext cx="10972800" cy="634082"/>
          </a:xfrm>
        </p:spPr>
        <p:txBody>
          <a:bodyPr>
            <a:normAutofit/>
          </a:bodyPr>
          <a:lstStyle/>
          <a:p>
            <a:r>
              <a:rPr lang="ja-JP" altLang="en-US" dirty="0"/>
              <a:t>パスキー認証を利用したログイン</a:t>
            </a:r>
          </a:p>
        </p:txBody>
      </p:sp>
      <p:sp>
        <p:nvSpPr>
          <p:cNvPr id="3" name="テキスト プレースホルダー 2">
            <a:extLst>
              <a:ext uri="{FF2B5EF4-FFF2-40B4-BE49-F238E27FC236}">
                <a16:creationId xmlns:a16="http://schemas.microsoft.com/office/drawing/2014/main" id="{7F7F8F42-47E9-5023-B49B-AAB37936054A}"/>
              </a:ext>
            </a:extLst>
          </p:cNvPr>
          <p:cNvSpPr>
            <a:spLocks noGrp="1"/>
          </p:cNvSpPr>
          <p:nvPr>
            <p:ph type="body" idx="1"/>
          </p:nvPr>
        </p:nvSpPr>
        <p:spPr>
          <a:xfrm>
            <a:off x="402151" y="863187"/>
            <a:ext cx="11610090" cy="453012"/>
          </a:xfrm>
        </p:spPr>
        <p:txBody>
          <a:bodyPr>
            <a:normAutofit/>
          </a:bodyPr>
          <a:lstStyle/>
          <a:p>
            <a:pPr marL="50800" indent="0">
              <a:buNone/>
            </a:pPr>
            <a:r>
              <a:rPr kumimoji="1" lang="ja-JP" altLang="en-US" sz="1600" dirty="0"/>
              <a:t>ログインの際、従来のパスワードやバックアップコードの他に、最新の方式としてパスキーを利用することもできます。</a:t>
            </a:r>
          </a:p>
        </p:txBody>
      </p:sp>
      <p:sp>
        <p:nvSpPr>
          <p:cNvPr id="5" name="スライド番号プレースホルダー 4">
            <a:extLst>
              <a:ext uri="{FF2B5EF4-FFF2-40B4-BE49-F238E27FC236}">
                <a16:creationId xmlns:a16="http://schemas.microsoft.com/office/drawing/2014/main" id="{A9BD32F8-14C5-B375-4607-C071C4322FB8}"/>
              </a:ext>
            </a:extLst>
          </p:cNvPr>
          <p:cNvSpPr>
            <a:spLocks noGrp="1"/>
          </p:cNvSpPr>
          <p:nvPr>
            <p:ph type="sldNum" idx="12"/>
          </p:nvPr>
        </p:nvSpPr>
        <p:spPr>
          <a:xfrm>
            <a:off x="11069580" y="6606720"/>
            <a:ext cx="1187168" cy="131375"/>
          </a:xfrm>
        </p:spPr>
        <p:txBody>
          <a:bodyPr/>
          <a:lstStyle/>
          <a:p>
            <a:fld id="{00000000-1234-1234-1234-123412341234}" type="slidenum">
              <a:rPr lang="en-US" altLang="ja-JP" smtClean="0"/>
              <a:pPr/>
              <a:t>40</a:t>
            </a:fld>
            <a:endParaRPr lang="ja-JP" altLang="en-US"/>
          </a:p>
        </p:txBody>
      </p:sp>
      <p:sp>
        <p:nvSpPr>
          <p:cNvPr id="21" name="テキスト プレースホルダー 3">
            <a:extLst>
              <a:ext uri="{FF2B5EF4-FFF2-40B4-BE49-F238E27FC236}">
                <a16:creationId xmlns:a16="http://schemas.microsoft.com/office/drawing/2014/main" id="{E79C267F-A879-8549-6AD7-945E289DC4F8}"/>
              </a:ext>
            </a:extLst>
          </p:cNvPr>
          <p:cNvSpPr txBox="1">
            <a:spLocks/>
          </p:cNvSpPr>
          <p:nvPr/>
        </p:nvSpPr>
        <p:spPr>
          <a:xfrm>
            <a:off x="402151" y="1316199"/>
            <a:ext cx="11610090" cy="44975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Meiryo"/>
                <a:ea typeface="Meiryo"/>
                <a:cs typeface="Meiryo"/>
                <a:sym typeface="Meiryo"/>
              </a:defRPr>
            </a:lvl1pPr>
            <a:lvl2pPr marL="914400" marR="0" lvl="1"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Meiryo"/>
                <a:ea typeface="Meiryo"/>
                <a:cs typeface="Meiryo"/>
                <a:sym typeface="Meiryo"/>
              </a:defRPr>
            </a:lvl2pPr>
            <a:lvl3pPr marL="1371600" marR="0" lvl="2"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Meiryo"/>
                <a:ea typeface="Meiryo"/>
                <a:cs typeface="Meiryo"/>
                <a:sym typeface="Meiryo"/>
              </a:defRPr>
            </a:lvl3pPr>
            <a:lvl4pPr marL="1828800" marR="0" lvl="3"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4pPr>
            <a:lvl5pPr marL="2286000" marR="0" lvl="4"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Meiryo"/>
                <a:ea typeface="Meiryo"/>
                <a:cs typeface="Meiryo"/>
                <a:sym typeface="Meiryo"/>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50800" indent="0">
              <a:buNone/>
            </a:pPr>
            <a:r>
              <a:rPr kumimoji="1" lang="en-US" altLang="ja-JP" sz="1600" dirty="0"/>
              <a:t>【</a:t>
            </a:r>
            <a:r>
              <a:rPr kumimoji="1" lang="ja-JP" altLang="en-US" sz="1600" dirty="0"/>
              <a:t>パスキー</a:t>
            </a:r>
            <a:r>
              <a:rPr lang="ja-JP" altLang="en-US" sz="1600" dirty="0"/>
              <a:t>認証</a:t>
            </a:r>
            <a:r>
              <a:rPr kumimoji="1" lang="ja-JP" altLang="en-US" sz="1600" dirty="0"/>
              <a:t>とは？</a:t>
            </a:r>
            <a:r>
              <a:rPr kumimoji="1" lang="en-US" altLang="ja-JP" sz="1600" dirty="0"/>
              <a:t>】</a:t>
            </a:r>
          </a:p>
          <a:p>
            <a:pPr marL="50800" indent="0">
              <a:buNone/>
            </a:pPr>
            <a:r>
              <a:rPr lang="ja-JP" altLang="en-US" sz="1600" dirty="0"/>
              <a:t>パスキー認証とは、パスワードに代わる安全で便利な認証方法です。パスワードや２段階認証コードの入力ではなく、顔や指紋による生体認証、または</a:t>
            </a:r>
            <a:r>
              <a:rPr lang="en-US" altLang="ja-JP" sz="1600" dirty="0"/>
              <a:t>PIN</a:t>
            </a:r>
            <a:r>
              <a:rPr lang="ja-JP" altLang="en-US" sz="1600" dirty="0"/>
              <a:t>コード（</a:t>
            </a:r>
            <a:r>
              <a:rPr lang="en-US" altLang="ja-JP" sz="1600" dirty="0"/>
              <a:t>※</a:t>
            </a:r>
            <a:r>
              <a:rPr lang="ja-JP" altLang="en-US" sz="1600" dirty="0"/>
              <a:t>）等を利用してログインを行うことができます。 </a:t>
            </a:r>
            <a:br>
              <a:rPr lang="ja-JP" altLang="en-US" sz="1600" dirty="0"/>
            </a:br>
            <a:r>
              <a:rPr lang="ja-JP" altLang="en-US" sz="1600" dirty="0"/>
              <a:t>パスキーを利用する身近な例としては、スマートフォンでの顔認証や指紋認証が該当いたします。</a:t>
            </a:r>
            <a:endParaRPr lang="en-US" altLang="ja-JP" sz="1600" dirty="0"/>
          </a:p>
          <a:p>
            <a:pPr marL="50800" indent="0">
              <a:buNone/>
            </a:pPr>
            <a:r>
              <a:rPr lang="ja-JP" altLang="en-US" sz="500" dirty="0"/>
              <a:t>　</a:t>
            </a:r>
            <a:endParaRPr lang="en-US" altLang="ja-JP" sz="500" dirty="0"/>
          </a:p>
          <a:p>
            <a:pPr marL="50800" indent="0">
              <a:buNone/>
            </a:pPr>
            <a:r>
              <a:rPr lang="en-US" altLang="ja-JP" sz="1600" dirty="0"/>
              <a:t>※PIN</a:t>
            </a:r>
            <a:r>
              <a:rPr lang="ja-JP" altLang="en-US" sz="1600" dirty="0"/>
              <a:t>コードとは</a:t>
            </a:r>
            <a:br>
              <a:rPr lang="ja-JP" altLang="en-US" sz="1600" dirty="0"/>
            </a:br>
            <a:r>
              <a:rPr lang="ja-JP" altLang="en-US" sz="1600" dirty="0"/>
              <a:t>パスワードと同じように利用される、認証時に入力するコードですが、パスワードとの違いは認証の際に外部にコードが送信されず、パソコン、スマートフォン等の中の安全な場所に保存されているため、漏洩のリスクが極めて低いことが挙げられます。</a:t>
            </a:r>
            <a:r>
              <a:rPr lang="en-US" altLang="ja-JP" sz="1600" dirty="0"/>
              <a:t>iPhone</a:t>
            </a:r>
            <a:r>
              <a:rPr lang="ja-JP" altLang="en-US" sz="1600" dirty="0"/>
              <a:t>や</a:t>
            </a:r>
            <a:r>
              <a:rPr lang="en-US" altLang="ja-JP" sz="1600" dirty="0"/>
              <a:t>iPad</a:t>
            </a:r>
            <a:r>
              <a:rPr lang="ja-JP" altLang="en-US" sz="1600" dirty="0"/>
              <a:t>では「パスコード」と呼ばれます。</a:t>
            </a:r>
            <a:endParaRPr lang="en-US" altLang="ja-JP" sz="1600" dirty="0"/>
          </a:p>
          <a:p>
            <a:pPr marL="50800" indent="0">
              <a:buNone/>
            </a:pPr>
            <a:r>
              <a:rPr kumimoji="1" lang="ja-JP" altLang="en-US" sz="500" dirty="0"/>
              <a:t>　</a:t>
            </a:r>
            <a:endParaRPr kumimoji="1" lang="en-US" altLang="ja-JP" sz="500" dirty="0"/>
          </a:p>
          <a:p>
            <a:pPr marL="50800" indent="0">
              <a:buNone/>
            </a:pPr>
            <a:r>
              <a:rPr lang="en-US" altLang="ja-JP" sz="1600" dirty="0"/>
              <a:t>『PCA Hub</a:t>
            </a:r>
            <a:r>
              <a:rPr lang="ja-JP" altLang="en-US" sz="1600" dirty="0"/>
              <a:t>シリーズ</a:t>
            </a:r>
            <a:r>
              <a:rPr lang="en-US" altLang="ja-JP" sz="1600" dirty="0"/>
              <a:t>』</a:t>
            </a:r>
            <a:r>
              <a:rPr lang="ja-JP" altLang="en-US" sz="1600" dirty="0"/>
              <a:t>でパスキー認証を有効にすると、ログインの際にログイン名またはメールアドレスを入力すれば、パソコンやスマートフォン等で顔や指紋、</a:t>
            </a:r>
            <a:r>
              <a:rPr lang="en-US" altLang="ja-JP" sz="1600" dirty="0"/>
              <a:t>PIN</a:t>
            </a:r>
            <a:r>
              <a:rPr lang="ja-JP" altLang="en-US" sz="1600" dirty="0"/>
              <a:t>コードでの認証が可能となり、パスワードと２段階認証コードの入力が不要となります。パスキー認証を有効にするには、パソコン、スマートフォン等側と、</a:t>
            </a:r>
            <a:r>
              <a:rPr lang="en-US" altLang="ja-JP" sz="1600" dirty="0"/>
              <a:t>『PCA Hub</a:t>
            </a:r>
            <a:r>
              <a:rPr lang="ja-JP" altLang="en-US" sz="1600" dirty="0"/>
              <a:t>シリーズ</a:t>
            </a:r>
            <a:r>
              <a:rPr lang="en-US" altLang="ja-JP" sz="1600" dirty="0"/>
              <a:t>』</a:t>
            </a:r>
            <a:r>
              <a:rPr lang="ja-JP" altLang="en-US" sz="1600" dirty="0"/>
              <a:t>側の両方で設定が必要となります。</a:t>
            </a:r>
            <a:endParaRPr lang="en-US" altLang="ja-JP" sz="1600" dirty="0"/>
          </a:p>
          <a:p>
            <a:pPr marL="50800" indent="0">
              <a:buFont typeface="Arial"/>
              <a:buNone/>
            </a:pPr>
            <a:r>
              <a:rPr kumimoji="1" lang="ja-JP" altLang="en-US" sz="500" dirty="0"/>
              <a:t>　</a:t>
            </a:r>
            <a:endParaRPr kumimoji="1" lang="en-US" altLang="ja-JP" sz="500" dirty="0"/>
          </a:p>
          <a:p>
            <a:pPr marL="50800" indent="0">
              <a:buFont typeface="Arial"/>
              <a:buNone/>
            </a:pPr>
            <a:r>
              <a:rPr kumimoji="1" lang="ja-JP" altLang="en-US" sz="1600" dirty="0"/>
              <a:t>パスキーを利用するには、事前に </a:t>
            </a:r>
            <a:r>
              <a:rPr kumimoji="1" lang="en-US" altLang="ja-JP" sz="1600" dirty="0"/>
              <a:t>OS</a:t>
            </a:r>
            <a:r>
              <a:rPr kumimoji="1" lang="ja-JP" altLang="en-US" sz="1600" dirty="0"/>
              <a:t>（オペレーティングシステム）の設定で有効化が必要となります。</a:t>
            </a:r>
            <a:endParaRPr kumimoji="1" lang="en-US" altLang="ja-JP" sz="1600" dirty="0"/>
          </a:p>
          <a:p>
            <a:pPr marL="50800" indent="0">
              <a:buFont typeface="Arial"/>
              <a:buNone/>
            </a:pPr>
            <a:r>
              <a:rPr kumimoji="1" lang="ja-JP" altLang="en-US" sz="1600" dirty="0"/>
              <a:t>詳しくは「</a:t>
            </a:r>
            <a:r>
              <a:rPr kumimoji="1" lang="en-US" altLang="ja-JP" sz="1600" dirty="0"/>
              <a:t>P-tips</a:t>
            </a:r>
            <a:r>
              <a:rPr kumimoji="1" lang="ja-JP" altLang="en-US" sz="1600" dirty="0"/>
              <a:t>掲載記事」、または「</a:t>
            </a:r>
            <a:r>
              <a:rPr kumimoji="1" lang="en-US" altLang="ja-JP" sz="1600" dirty="0"/>
              <a:t>Web</a:t>
            </a:r>
            <a:r>
              <a:rPr kumimoji="1" lang="ja-JP" altLang="en-US" sz="1600" dirty="0"/>
              <a:t>マニュアル」をご確認ください。</a:t>
            </a:r>
            <a:endParaRPr kumimoji="1" lang="en-US" altLang="ja-JP" sz="1600" dirty="0"/>
          </a:p>
          <a:p>
            <a:pPr marL="50800" indent="0">
              <a:buNone/>
            </a:pPr>
            <a:r>
              <a:rPr kumimoji="1" lang="ja-JP" altLang="en-US" sz="1600" dirty="0"/>
              <a:t>「</a:t>
            </a:r>
            <a:r>
              <a:rPr kumimoji="1" lang="en-US" altLang="ja-JP" sz="1600" dirty="0"/>
              <a:t>P-tips</a:t>
            </a:r>
            <a:r>
              <a:rPr kumimoji="1" lang="ja-JP" altLang="en-US" sz="1600" dirty="0"/>
              <a:t>掲載記事」</a:t>
            </a:r>
            <a:r>
              <a:rPr kumimoji="1" lang="en-US" altLang="ja-JP" sz="1600" dirty="0">
                <a:hlinkClick r:id="rId3"/>
              </a:rPr>
              <a:t>https://pca.jp/p-tips/onepoint/hub25060201.html</a:t>
            </a:r>
            <a:endParaRPr kumimoji="1" lang="en-US" altLang="ja-JP" sz="1600" dirty="0">
              <a:hlinkClick r:id="rId4"/>
            </a:endParaRPr>
          </a:p>
          <a:p>
            <a:pPr marL="50800" indent="0">
              <a:buNone/>
            </a:pPr>
            <a:r>
              <a:rPr kumimoji="1" lang="ja-JP" altLang="en-US" sz="1600" dirty="0"/>
              <a:t>「</a:t>
            </a:r>
            <a:r>
              <a:rPr kumimoji="1" lang="en-US" altLang="ja-JP" sz="1600" dirty="0"/>
              <a:t>Web</a:t>
            </a:r>
            <a:r>
              <a:rPr kumimoji="1" lang="ja-JP" altLang="en-US" sz="1600" dirty="0"/>
              <a:t>マニュアル」</a:t>
            </a:r>
            <a:r>
              <a:rPr kumimoji="1" lang="en-US" altLang="ja-JP" sz="1600" dirty="0">
                <a:hlinkClick r:id="rId4"/>
              </a:rPr>
              <a:t>https://pca.jp/area_support/manual/pcaid/01_introduction/introduction_06.html</a:t>
            </a:r>
            <a:endParaRPr kumimoji="1" lang="en-US" altLang="ja-JP" sz="1600" dirty="0"/>
          </a:p>
        </p:txBody>
      </p:sp>
    </p:spTree>
    <p:extLst>
      <p:ext uri="{BB962C8B-B14F-4D97-AF65-F5344CB8AC3E}">
        <p14:creationId xmlns:p14="http://schemas.microsoft.com/office/powerpoint/2010/main" val="360707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8DE01AFB-559C-49C2-AF83-836728682562}" type="slidenum">
              <a:rPr kumimoji="1" lang="ja-JP" altLang="en-US" smtClean="0"/>
              <a:t>41</a:t>
            </a:fld>
            <a:endParaRPr kumimoji="1" lang="ja-JP" altLang="en-US"/>
          </a:p>
        </p:txBody>
      </p:sp>
      <p:sp>
        <p:nvSpPr>
          <p:cNvPr id="5" name="タイトル 1"/>
          <p:cNvSpPr>
            <a:spLocks noGrp="1"/>
          </p:cNvSpPr>
          <p:nvPr>
            <p:ph type="title"/>
          </p:nvPr>
        </p:nvSpPr>
        <p:spPr>
          <a:xfrm>
            <a:off x="533996" y="384897"/>
            <a:ext cx="10972800" cy="634082"/>
          </a:xfrm>
        </p:spPr>
        <p:txBody>
          <a:bodyPr>
            <a:normAutofit/>
          </a:bodyPr>
          <a:lstStyle/>
          <a:p>
            <a:r>
              <a:rPr kumimoji="1" lang="ja-JP" altLang="en-US" sz="2800" dirty="0">
                <a:latin typeface="メイリオ" panose="020B0604030504040204" pitchFamily="50" charset="-128"/>
                <a:ea typeface="メイリオ" panose="020B0604030504040204" pitchFamily="50" charset="-128"/>
              </a:rPr>
              <a:t>よくある質問（</a:t>
            </a:r>
            <a:r>
              <a:rPr kumimoji="1" lang="en-US" altLang="ja-JP" sz="2800" dirty="0">
                <a:latin typeface="メイリオ" panose="020B0604030504040204" pitchFamily="50" charset="-128"/>
                <a:ea typeface="メイリオ" panose="020B0604030504040204" pitchFamily="50" charset="-128"/>
              </a:rPr>
              <a:t>1/2</a:t>
            </a:r>
            <a:r>
              <a:rPr kumimoji="1" lang="ja-JP" altLang="en-US" sz="2800" dirty="0">
                <a:latin typeface="メイリオ" panose="020B0604030504040204" pitchFamily="50" charset="-128"/>
                <a:ea typeface="メイリオ" panose="020B0604030504040204" pitchFamily="50" charset="-128"/>
              </a:rPr>
              <a:t>）</a:t>
            </a:r>
          </a:p>
        </p:txBody>
      </p:sp>
      <p:graphicFrame>
        <p:nvGraphicFramePr>
          <p:cNvPr id="6" name="表 5"/>
          <p:cNvGraphicFramePr>
            <a:graphicFrameLocks noGrp="1"/>
          </p:cNvGraphicFramePr>
          <p:nvPr>
            <p:extLst>
              <p:ext uri="{D42A27DB-BD31-4B8C-83A1-F6EECF244321}">
                <p14:modId xmlns:p14="http://schemas.microsoft.com/office/powerpoint/2010/main" val="3462648105"/>
              </p:ext>
            </p:extLst>
          </p:nvPr>
        </p:nvGraphicFramePr>
        <p:xfrm>
          <a:off x="407731" y="941326"/>
          <a:ext cx="11503623" cy="5302922"/>
        </p:xfrm>
        <a:graphic>
          <a:graphicData uri="http://schemas.openxmlformats.org/drawingml/2006/table">
            <a:tbl>
              <a:tblPr firstRow="1" bandRow="1">
                <a:tableStyleId>{5C22544A-7EE6-4342-B048-85BDC9FD1C3A}</a:tableStyleId>
              </a:tblPr>
              <a:tblGrid>
                <a:gridCol w="2902225">
                  <a:extLst>
                    <a:ext uri="{9D8B030D-6E8A-4147-A177-3AD203B41FA5}">
                      <a16:colId xmlns:a16="http://schemas.microsoft.com/office/drawing/2014/main" val="1277977597"/>
                    </a:ext>
                  </a:extLst>
                </a:gridCol>
                <a:gridCol w="8601398">
                  <a:extLst>
                    <a:ext uri="{9D8B030D-6E8A-4147-A177-3AD203B41FA5}">
                      <a16:colId xmlns:a16="http://schemas.microsoft.com/office/drawing/2014/main" val="660451417"/>
                    </a:ext>
                  </a:extLst>
                </a:gridCol>
              </a:tblGrid>
              <a:tr h="353770">
                <a:tc>
                  <a:txBody>
                    <a:bodyPr/>
                    <a:lstStyle/>
                    <a:p>
                      <a:pPr algn="ctr"/>
                      <a:r>
                        <a:rPr kumimoji="1" lang="ja-JP" altLang="en-US" sz="2000" dirty="0">
                          <a:latin typeface="メイリオ" panose="020B0604030504040204" pitchFamily="50" charset="-128"/>
                          <a:ea typeface="メイリオ" panose="020B0604030504040204" pitchFamily="50" charset="-128"/>
                        </a:rPr>
                        <a:t>質問</a:t>
                      </a:r>
                    </a:p>
                  </a:txBody>
                  <a:tcPr/>
                </a:tc>
                <a:tc>
                  <a:txBody>
                    <a:bodyPr/>
                    <a:lstStyle/>
                    <a:p>
                      <a:pPr algn="ctr"/>
                      <a:r>
                        <a:rPr kumimoji="1" lang="ja-JP" altLang="en-US" sz="2000" dirty="0">
                          <a:latin typeface="メイリオ" panose="020B0604030504040204" pitchFamily="50" charset="-128"/>
                          <a:ea typeface="メイリオ" panose="020B0604030504040204" pitchFamily="50" charset="-128"/>
                        </a:rPr>
                        <a:t>回答</a:t>
                      </a:r>
                    </a:p>
                  </a:txBody>
                  <a:tcPr/>
                </a:tc>
                <a:extLst>
                  <a:ext uri="{0D108BD9-81ED-4DB2-BD59-A6C34878D82A}">
                    <a16:rowId xmlns:a16="http://schemas.microsoft.com/office/drawing/2014/main" val="316137891"/>
                  </a:ext>
                </a:extLst>
              </a:tr>
              <a:tr h="411544">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とはどのようなサービスなのでしょうか？</a:t>
                      </a:r>
                      <a:endParaRPr lang="ja-JP" altLang="en-US" sz="1050" dirty="0">
                        <a:latin typeface="メイリオ" panose="020B0604030504040204" pitchFamily="50" charset="-128"/>
                        <a:ea typeface="メイリオ" panose="020B0604030504040204" pitchFamily="50" charset="-128"/>
                      </a:endParaRPr>
                    </a:p>
                  </a:txBody>
                  <a:tcPr/>
                </a:tc>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給与シリーズ</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と連携することで、社員の皆さまが自分の年末調整に関する情報を簡単に入力・申請できるデジタルサービスです。詳細はリンク先をご確認ください。</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https://pca.jp/hub/adjustment.html</a:t>
                      </a:r>
                      <a:endParaRPr lang="ja-JP" altLang="en-US" sz="105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3563333689"/>
                  </a:ext>
                </a:extLst>
              </a:tr>
              <a:tr h="540689">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ではいつから入力が可能になりますか？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kumimoji="1" lang="en-US" altLang="ja-JP" sz="1050" dirty="0">
                          <a:latin typeface="メイリオ"/>
                          <a:ea typeface="メイリオ"/>
                        </a:rPr>
                        <a:t>10</a:t>
                      </a:r>
                      <a:r>
                        <a:rPr kumimoji="1" lang="ja-JP" altLang="en-US" sz="1050" dirty="0">
                          <a:latin typeface="メイリオ"/>
                          <a:ea typeface="メイリオ"/>
                        </a:rPr>
                        <a:t>月頃から可能になりますが、正式な時期は企業様によって異なります。詳しくは年末調整担当者様にお問い合わせください。</a:t>
                      </a:r>
                    </a:p>
                    <a:p>
                      <a:endParaRPr kumimoji="1" lang="ja-JP" altLang="en-US" sz="1050" dirty="0">
                        <a:latin typeface="メイリオ"/>
                        <a:ea typeface="メイリオ"/>
                      </a:endParaRPr>
                    </a:p>
                  </a:txBody>
                  <a:tcPr/>
                </a:tc>
                <a:extLst>
                  <a:ext uri="{0D108BD9-81ED-4DB2-BD59-A6C34878D82A}">
                    <a16:rowId xmlns:a16="http://schemas.microsoft.com/office/drawing/2014/main" val="785490238"/>
                  </a:ext>
                </a:extLst>
              </a:tr>
              <a:tr h="540689">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で申請した後に入力内容を確認・修正することはできますか？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ご担当者様に承認される前であれば、トップページからいつでも確認・修正が可能です。</a:t>
                      </a: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トップページに表示されている申請状況が「完了」であれば承認済み、それ以外（「回答済」「差戻し」「再回答」等）であれば承認前です。</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128455728"/>
                  </a:ext>
                </a:extLst>
              </a:tr>
              <a:tr h="540689">
                <a:tc>
                  <a:txBody>
                    <a:bodyPr/>
                    <a:lstStyle/>
                    <a:p>
                      <a:r>
                        <a:rPr kumimoji="1" lang="en-US" altLang="ja-JP" sz="1050" dirty="0">
                          <a:latin typeface="メイリオ" panose="020B0604030504040204" pitchFamily="50" charset="-128"/>
                          <a:ea typeface="メイリオ" panose="020B0604030504040204" pitchFamily="50" charset="-128"/>
                        </a:rPr>
                        <a:t>『PCA Hub </a:t>
                      </a:r>
                      <a:r>
                        <a:rPr kumimoji="1" lang="ja-JP" altLang="en-US" sz="1050" dirty="0">
                          <a:latin typeface="メイリオ" panose="020B0604030504040204" pitchFamily="50" charset="-128"/>
                          <a:ea typeface="メイリオ" panose="020B0604030504040204" pitchFamily="50" charset="-128"/>
                        </a:rPr>
                        <a:t>年末調整</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で行った年末調整の内容が承認されたかどうかを確認する方法はありますか？</a:t>
                      </a:r>
                    </a:p>
                  </a:txBody>
                  <a:tcPr/>
                </a:tc>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の申請一覧画面にて確認可能です。申請の状況が「完了」となっている場合、システム管理者にて承認済みです。申請の状況が「完了」となっていない場合は、システム管理者での承認が完了しておりません。</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3195828061"/>
                  </a:ext>
                </a:extLst>
              </a:tr>
              <a:tr h="540689">
                <a:tc>
                  <a:txBody>
                    <a:bodyPr/>
                    <a:lstStyle/>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Windows</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以外のパソコンやタブレット、スマートフォンでも使用できますか？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a:ea typeface="メイリオ"/>
                          <a:cs typeface="+mn-cs"/>
                          <a:sym typeface="Arial"/>
                        </a:rPr>
                        <a:t>端末の種類を問わず、「</a:t>
                      </a:r>
                      <a:r>
                        <a:rPr lang="en-US" altLang="ja-JP" sz="1050" b="0" i="0" u="none" strike="noStrike" cap="none" dirty="0">
                          <a:solidFill>
                            <a:schemeClr val="dk1"/>
                          </a:solidFill>
                          <a:effectLst/>
                          <a:latin typeface="メイリオ"/>
                          <a:ea typeface="メイリオ"/>
                          <a:cs typeface="+mn-cs"/>
                          <a:sym typeface="Arial"/>
                        </a:rPr>
                        <a:t>Microsoft Edge</a:t>
                      </a:r>
                      <a:r>
                        <a:rPr lang="ja-JP" altLang="en-US" sz="1050" b="0" i="0" u="none" strike="noStrike" cap="none" dirty="0">
                          <a:solidFill>
                            <a:schemeClr val="dk1"/>
                          </a:solidFill>
                          <a:effectLst/>
                          <a:latin typeface="メイリオ"/>
                          <a:ea typeface="メイリオ"/>
                          <a:cs typeface="+mn-cs"/>
                          <a:sym typeface="Arial"/>
                        </a:rPr>
                        <a:t>」「</a:t>
                      </a:r>
                      <a:r>
                        <a:rPr lang="en-US" altLang="ja-JP" sz="1050" b="0" i="0" u="none" strike="noStrike" cap="none" dirty="0">
                          <a:solidFill>
                            <a:schemeClr val="dk1"/>
                          </a:solidFill>
                          <a:effectLst/>
                          <a:latin typeface="メイリオ"/>
                          <a:ea typeface="メイリオ"/>
                          <a:cs typeface="+mn-cs"/>
                          <a:sym typeface="Arial"/>
                        </a:rPr>
                        <a:t>Google Chrome</a:t>
                      </a:r>
                      <a:r>
                        <a:rPr lang="ja-JP" altLang="en-US" sz="1050" b="0" i="0" u="none" strike="noStrike" cap="none" dirty="0">
                          <a:solidFill>
                            <a:schemeClr val="dk1"/>
                          </a:solidFill>
                          <a:effectLst/>
                          <a:latin typeface="メイリオ"/>
                          <a:ea typeface="メイリオ"/>
                          <a:cs typeface="+mn-cs"/>
                          <a:sym typeface="Arial"/>
                        </a:rPr>
                        <a:t>」「</a:t>
                      </a:r>
                      <a:r>
                        <a:rPr lang="en-US" altLang="ja-JP" sz="1050" b="0" i="0" u="none" strike="noStrike" cap="none" dirty="0">
                          <a:solidFill>
                            <a:schemeClr val="dk1"/>
                          </a:solidFill>
                          <a:effectLst/>
                          <a:latin typeface="メイリオ"/>
                          <a:ea typeface="メイリオ"/>
                          <a:cs typeface="+mn-cs"/>
                          <a:sym typeface="Arial"/>
                        </a:rPr>
                        <a:t>Apple Safari</a:t>
                      </a:r>
                      <a:r>
                        <a:rPr lang="ja-JP" altLang="en-US" sz="1050" b="0" i="0" u="none" strike="noStrike" cap="none" dirty="0">
                          <a:solidFill>
                            <a:schemeClr val="dk1"/>
                          </a:solidFill>
                          <a:effectLst/>
                          <a:latin typeface="メイリオ"/>
                          <a:ea typeface="メイリオ"/>
                          <a:cs typeface="+mn-cs"/>
                          <a:sym typeface="Arial"/>
                        </a:rPr>
                        <a:t>」が正常に動作する</a:t>
                      </a:r>
                      <a:r>
                        <a:rPr lang="en-US" altLang="ja-JP" sz="1050" b="0" i="0" u="none" strike="noStrike" cap="none" dirty="0">
                          <a:solidFill>
                            <a:schemeClr val="dk1"/>
                          </a:solidFill>
                          <a:effectLst/>
                          <a:latin typeface="メイリオ"/>
                          <a:ea typeface="メイリオ"/>
                          <a:cs typeface="+mn-cs"/>
                          <a:sym typeface="Arial"/>
                        </a:rPr>
                        <a:t>OS</a:t>
                      </a:r>
                      <a:r>
                        <a:rPr lang="ja-JP" altLang="en-US" sz="1050" b="0" i="0" u="none" strike="noStrike" cap="none" dirty="0">
                          <a:solidFill>
                            <a:schemeClr val="dk1"/>
                          </a:solidFill>
                          <a:effectLst/>
                          <a:latin typeface="メイリオ"/>
                          <a:ea typeface="メイリオ"/>
                          <a:cs typeface="+mn-cs"/>
                          <a:sym typeface="Arial"/>
                        </a:rPr>
                        <a:t>を搭載し、インターネットに接続できる端末であれば</a:t>
                      </a:r>
                      <a:r>
                        <a:rPr lang="en-US" altLang="ja-JP" sz="1050" b="0" i="0" u="none" strike="noStrike" cap="none" dirty="0">
                          <a:solidFill>
                            <a:schemeClr val="dk1"/>
                          </a:solidFill>
                          <a:effectLst/>
                          <a:latin typeface="メイリオ"/>
                          <a:ea typeface="メイリオ"/>
                          <a:cs typeface="+mn-cs"/>
                          <a:sym typeface="Arial"/>
                        </a:rPr>
                        <a:t>Windows</a:t>
                      </a:r>
                      <a:r>
                        <a:rPr lang="ja-JP" altLang="en-US" sz="1050" b="0" i="0" u="none" strike="noStrike" cap="none" dirty="0">
                          <a:solidFill>
                            <a:schemeClr val="dk1"/>
                          </a:solidFill>
                          <a:effectLst/>
                          <a:latin typeface="メイリオ"/>
                          <a:ea typeface="メイリオ"/>
                          <a:cs typeface="+mn-cs"/>
                          <a:sym typeface="Arial"/>
                        </a:rPr>
                        <a:t>以外でもご利用いただけます。</a:t>
                      </a:r>
                      <a:br>
                        <a:rPr lang="ja-JP" altLang="en-US" sz="1050" dirty="0">
                          <a:latin typeface="メイリオ"/>
                          <a:ea typeface="メイリオ"/>
                        </a:rPr>
                      </a:br>
                      <a:r>
                        <a:rPr lang="ja-JP" altLang="en-US" sz="1050" b="0" i="0" u="none" strike="noStrike" cap="none" dirty="0">
                          <a:solidFill>
                            <a:schemeClr val="dk1"/>
                          </a:solidFill>
                          <a:effectLst/>
                          <a:latin typeface="メイリオ"/>
                          <a:ea typeface="メイリオ"/>
                          <a:cs typeface="+mn-cs"/>
                          <a:sym typeface="Arial"/>
                        </a:rPr>
                        <a:t>スマートフォンでの利用も基本的には可能ですが、端末によっては画面表示が正しくされない可能性もあります。</a:t>
                      </a:r>
                      <a:endParaRPr kumimoji="1" lang="ja-JP" altLang="en-US" sz="1050" dirty="0">
                        <a:latin typeface="メイリオ"/>
                        <a:ea typeface="メイリオ"/>
                      </a:endParaRPr>
                    </a:p>
                  </a:txBody>
                  <a:tcPr/>
                </a:tc>
                <a:extLst>
                  <a:ext uri="{0D108BD9-81ED-4DB2-BD59-A6C34878D82A}">
                    <a16:rowId xmlns:a16="http://schemas.microsoft.com/office/drawing/2014/main" val="4087901051"/>
                  </a:ext>
                </a:extLst>
              </a:tr>
              <a:tr h="996804">
                <a:tc>
                  <a:txBody>
                    <a:bodyPr/>
                    <a:lstStyle/>
                    <a:p>
                      <a:r>
                        <a:rPr lang="en-US" altLang="ja-JP" sz="1050" b="0" i="0" u="none" strike="noStrike" cap="none" dirty="0">
                          <a:solidFill>
                            <a:schemeClr val="dk1"/>
                          </a:solidFill>
                          <a:effectLst/>
                          <a:latin typeface="メイリオ"/>
                          <a:ea typeface="メイリオ"/>
                          <a:cs typeface="+mn-cs"/>
                          <a:sym typeface="Arial"/>
                        </a:rPr>
                        <a:t>『PCA Hub </a:t>
                      </a:r>
                      <a:r>
                        <a:rPr lang="en-US" altLang="ja-JP" sz="1050" b="0" i="0" u="none" strike="noStrike" cap="none" dirty="0" err="1">
                          <a:solidFill>
                            <a:schemeClr val="dk1"/>
                          </a:solidFill>
                          <a:effectLst/>
                          <a:latin typeface="メイリオ"/>
                          <a:ea typeface="メイリオ"/>
                          <a:cs typeface="+mn-cs"/>
                          <a:sym typeface="Arial"/>
                        </a:rPr>
                        <a:t>eDOC</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給与明細</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取引明細</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年末調整</a:t>
                      </a:r>
                      <a:r>
                        <a:rPr lang="en-US" altLang="ja-JP" sz="1050" b="0" i="0" u="none" strike="noStrike" cap="none" dirty="0">
                          <a:solidFill>
                            <a:schemeClr val="dk1"/>
                          </a:solidFill>
                          <a:effectLst/>
                          <a:latin typeface="メイリオ"/>
                          <a:ea typeface="メイリオ"/>
                          <a:cs typeface="+mn-cs"/>
                          <a:sym typeface="Arial"/>
                        </a:rPr>
                        <a:t>』『PCA Hub </a:t>
                      </a:r>
                      <a:r>
                        <a:rPr lang="ja-JP" altLang="en-US" sz="1050" b="0" i="0" u="none" strike="noStrike" cap="none" dirty="0">
                          <a:solidFill>
                            <a:schemeClr val="dk1"/>
                          </a:solidFill>
                          <a:effectLst/>
                          <a:latin typeface="メイリオ"/>
                          <a:ea typeface="メイリオ"/>
                          <a:cs typeface="+mn-cs"/>
                          <a:sym typeface="Arial"/>
                        </a:rPr>
                        <a:t>労務管理</a:t>
                      </a:r>
                      <a:r>
                        <a:rPr lang="en-US" altLang="ja-JP" sz="1050" b="0" i="0" u="none" strike="noStrike" cap="none" dirty="0">
                          <a:solidFill>
                            <a:schemeClr val="dk1"/>
                          </a:solidFill>
                          <a:effectLst/>
                          <a:latin typeface="メイリオ"/>
                          <a:ea typeface="メイリオ"/>
                          <a:cs typeface="+mn-cs"/>
                          <a:sym typeface="Arial"/>
                        </a:rPr>
                        <a:t>』</a:t>
                      </a:r>
                      <a:r>
                        <a:rPr lang="ja-JP" altLang="en-US" sz="1050" b="0" i="0" u="none" strike="noStrike" cap="none" dirty="0">
                          <a:solidFill>
                            <a:schemeClr val="dk1"/>
                          </a:solidFill>
                          <a:effectLst/>
                          <a:latin typeface="メイリオ"/>
                          <a:ea typeface="メイリオ"/>
                          <a:cs typeface="+mn-cs"/>
                          <a:sym typeface="Arial"/>
                        </a:rPr>
                        <a:t>にアクセスすると、「次回から自動的にログインする」にチェックを付けているにもかかわらず毎回ログイン画面が表示されます。</a:t>
                      </a:r>
                      <a:endParaRPr kumimoji="1" lang="ja-JP" altLang="en-US" sz="1050" dirty="0">
                        <a:latin typeface="メイリオ"/>
                        <a:ea typeface="メイリオ"/>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前回の利用時にログアウトをしていないにも関わらず都度ログインを求められる場合は、ログイン画面そのものをブラウザのブックマーク（お気に入り）に登録している可能性があります。</a:t>
                      </a: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お気に入り登録はポータルサイトなどログイン後の画面で行い、そちらからアクセスしてみてください。</a:t>
                      </a:r>
                      <a:b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b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それ以外の場合は、ブラウザ側の設定の可能性が考えられます。</a:t>
                      </a: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パスワードなどは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cookie</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に保存されますので、セキュリティやブラウザで</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cookie</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が保存されないような設定になっていないかをご確認ください。</a:t>
                      </a:r>
                    </a:p>
                  </a:txBody>
                  <a:tcPr/>
                </a:tc>
                <a:extLst>
                  <a:ext uri="{0D108BD9-81ED-4DB2-BD59-A6C34878D82A}">
                    <a16:rowId xmlns:a16="http://schemas.microsoft.com/office/drawing/2014/main" val="3774654653"/>
                  </a:ext>
                </a:extLst>
              </a:tr>
              <a:tr h="99680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sz="1050" b="0" i="0" u="none" strike="noStrike" cap="none" dirty="0">
                          <a:solidFill>
                            <a:schemeClr val="tx1"/>
                          </a:solidFill>
                          <a:effectLst/>
                          <a:latin typeface="メイリオ" panose="020B0604030504040204" pitchFamily="50" charset="-128"/>
                          <a:ea typeface="メイリオ" panose="020B0604030504040204" pitchFamily="50" charset="-128"/>
                          <a:cs typeface="+mn-cs"/>
                          <a:sym typeface="Arial"/>
                        </a:rPr>
                        <a:t>ログイン時の二段階認証は必要ですか？</a:t>
                      </a:r>
                      <a:endParaRPr kumimoji="1" lang="ja-JP" altLang="en-US" sz="1050" dirty="0">
                        <a:solidFill>
                          <a:schemeClr val="tx1"/>
                        </a:solidFill>
                        <a:latin typeface="メイリオ" panose="020B0604030504040204" pitchFamily="50" charset="-128"/>
                        <a:ea typeface="メイリオ" panose="020B0604030504040204" pitchFamily="50" charset="-128"/>
                      </a:endParaRPr>
                    </a:p>
                    <a:p>
                      <a:endParaRPr kumimoji="1" lang="ja-JP" altLang="en-US" sz="1050" dirty="0">
                        <a:latin typeface="メイリオ"/>
                        <a:ea typeface="メイリオ"/>
                      </a:endParaRPr>
                    </a:p>
                  </a:txBody>
                  <a:tcPr/>
                </a:tc>
                <a:tc>
                  <a:txBody>
                    <a:bodyPr/>
                    <a:lstStyle/>
                    <a:p>
                      <a:pPr marL="0" lvl="0" indent="0" algn="l">
                        <a:lnSpc>
                          <a:spcPct val="100000"/>
                        </a:lnSpc>
                        <a:buNone/>
                      </a:pPr>
                      <a:r>
                        <a:rPr lang="en-US" altLang="ja-JP" sz="1050" b="0" i="0" u="none" strike="noStrike" cap="none" baseline="0" noProof="0" dirty="0">
                          <a:solidFill>
                            <a:srgbClr val="000000"/>
                          </a:solidFill>
                          <a:effectLst/>
                          <a:latin typeface="メイリオ"/>
                          <a:ea typeface="メイリオ"/>
                        </a:rPr>
                        <a:t>【</a:t>
                      </a:r>
                      <a:r>
                        <a:rPr lang="ja-JP" altLang="ja-JP" sz="1050" b="0" i="0" u="none" strike="noStrike" cap="none" baseline="0" noProof="0" dirty="0">
                          <a:solidFill>
                            <a:srgbClr val="000000"/>
                          </a:solidFill>
                          <a:effectLst/>
                          <a:latin typeface="メイリオ"/>
                          <a:ea typeface="メイリオ"/>
                        </a:rPr>
                        <a:t>パスキーが未設定で、メール認証で２段階ログイン</a:t>
                      </a:r>
                      <a:r>
                        <a:rPr lang="ja-JP" altLang="en-US" sz="1050" b="0" i="0" u="none" strike="noStrike" cap="none" baseline="0" noProof="0" dirty="0">
                          <a:solidFill>
                            <a:srgbClr val="000000"/>
                          </a:solidFill>
                          <a:effectLst/>
                          <a:latin typeface="メイリオ"/>
                          <a:ea typeface="メイリオ"/>
                        </a:rPr>
                        <a:t>に</a:t>
                      </a:r>
                      <a:r>
                        <a:rPr lang="ja-JP" altLang="ja-JP" sz="1050" b="0" i="0" u="none" strike="noStrike" cap="none" baseline="0" noProof="0" dirty="0">
                          <a:solidFill>
                            <a:srgbClr val="000000"/>
                          </a:solidFill>
                          <a:effectLst/>
                          <a:latin typeface="メイリオ"/>
                          <a:ea typeface="メイリオ"/>
                        </a:rPr>
                        <a:t>進んだ場合</a:t>
                      </a:r>
                      <a:r>
                        <a:rPr lang="en-US" altLang="ja-JP" sz="1050" b="0" i="0" u="none" strike="noStrike" cap="none" baseline="0" noProof="0" dirty="0">
                          <a:solidFill>
                            <a:srgbClr val="000000"/>
                          </a:solidFill>
                          <a:effectLst/>
                          <a:latin typeface="メイリオ"/>
                          <a:ea typeface="メイリオ"/>
                        </a:rPr>
                        <a:t>】</a:t>
                      </a:r>
                      <a:endParaRPr lang="ja-JP" altLang="en-US" sz="1050" dirty="0"/>
                    </a:p>
                    <a:p>
                      <a:pPr marL="0" lvl="0" indent="0" algn="l">
                        <a:lnSpc>
                          <a:spcPct val="100000"/>
                        </a:lnSpc>
                        <a:buNone/>
                      </a:pPr>
                      <a:r>
                        <a:rPr lang="ja-JP" altLang="ja-JP" sz="1050" b="0" i="0" u="none" strike="noStrike" cap="none" baseline="0" noProof="0" dirty="0">
                          <a:solidFill>
                            <a:srgbClr val="000000"/>
                          </a:solidFill>
                          <a:effectLst/>
                          <a:latin typeface="メイリオ"/>
                          <a:ea typeface="メイリオ"/>
                        </a:rPr>
                        <a:t>２段階認証が必要です。</a:t>
                      </a:r>
                      <a:endParaRPr lang="ja-JP" altLang="ja-JP" sz="1050" dirty="0"/>
                    </a:p>
                    <a:p>
                      <a:pPr marL="0" lvl="0" indent="0" algn="l">
                        <a:lnSpc>
                          <a:spcPct val="100000"/>
                        </a:lnSpc>
                        <a:buNone/>
                      </a:pPr>
                      <a:r>
                        <a:rPr lang="ja-JP" altLang="ja-JP" sz="1050" b="0" i="0" u="none" strike="noStrike" cap="none" baseline="0" noProof="0" dirty="0">
                          <a:solidFill>
                            <a:srgbClr val="000000"/>
                          </a:solidFill>
                          <a:effectLst/>
                          <a:latin typeface="メイリオ"/>
                          <a:ea typeface="メイリオ"/>
                        </a:rPr>
                        <a:t>ログイン画面で、ログイン名またはメールアドレスを入力し［次へ］で進みます。</a:t>
                      </a:r>
                      <a:endParaRPr lang="ja-JP" altLang="ja-JP" sz="1050" dirty="0"/>
                    </a:p>
                    <a:p>
                      <a:pPr marL="0" lvl="0" indent="0" algn="l">
                        <a:lnSpc>
                          <a:spcPct val="100000"/>
                        </a:lnSpc>
                        <a:buNone/>
                      </a:pPr>
                      <a:endParaRPr lang="ja-JP" altLang="ja-JP" sz="1050" b="0" i="0" u="none" strike="noStrike" cap="none" baseline="0" noProof="0" dirty="0">
                        <a:solidFill>
                          <a:srgbClr val="000000"/>
                        </a:solidFill>
                        <a:effectLst/>
                        <a:latin typeface="メイリオ"/>
                        <a:ea typeface="メイリオ"/>
                      </a:endParaRPr>
                    </a:p>
                    <a:p>
                      <a:pPr marL="0" lvl="0" indent="0" algn="l">
                        <a:lnSpc>
                          <a:spcPct val="100000"/>
                        </a:lnSpc>
                        <a:buNone/>
                      </a:pPr>
                      <a:r>
                        <a:rPr lang="en-US" altLang="ja-JP" sz="1100" b="0" i="0" u="none" strike="noStrike" cap="none" baseline="0" noProof="0" dirty="0">
                          <a:solidFill>
                            <a:srgbClr val="000000"/>
                          </a:solidFill>
                          <a:effectLst/>
                          <a:latin typeface="Meiryo"/>
                        </a:rPr>
                        <a:t>【</a:t>
                      </a:r>
                      <a:r>
                        <a:rPr lang="ja-JP" altLang="en-US" sz="1050" b="0" i="0" u="none" strike="noStrike" cap="none" baseline="0" noProof="0" dirty="0">
                          <a:solidFill>
                            <a:srgbClr val="000000"/>
                          </a:solidFill>
                          <a:effectLst/>
                          <a:latin typeface="メイリオ"/>
                          <a:ea typeface="メイリオ"/>
                        </a:rPr>
                        <a:t>パスキーを設定している場合】</a:t>
                      </a:r>
                      <a:endParaRPr lang="ja-JP" altLang="en-US" sz="1050" dirty="0"/>
                    </a:p>
                    <a:p>
                      <a:pPr marL="0" lvl="0" indent="0" algn="l">
                        <a:lnSpc>
                          <a:spcPct val="100000"/>
                        </a:lnSpc>
                        <a:buNone/>
                      </a:pPr>
                      <a:r>
                        <a:rPr lang="ja-JP" altLang="en-US" sz="1050" b="0" i="0" u="none" strike="noStrike" cap="none" baseline="0" noProof="0" dirty="0">
                          <a:solidFill>
                            <a:srgbClr val="000000"/>
                          </a:solidFill>
                          <a:effectLst/>
                          <a:latin typeface="メイリオ"/>
                          <a:ea typeface="メイリオ"/>
                        </a:rPr>
                        <a:t>パスキーでログインした場合、２段階認証は不要です。</a:t>
                      </a:r>
                      <a:endParaRPr lang="ja-JP" altLang="en-US" sz="1050" dirty="0"/>
                    </a:p>
                    <a:p>
                      <a:pPr marL="0" lvl="0" indent="0" algn="l">
                        <a:lnSpc>
                          <a:spcPct val="100000"/>
                        </a:lnSpc>
                        <a:buNone/>
                      </a:pPr>
                      <a:r>
                        <a:rPr lang="ja-JP" altLang="en-US" sz="1050" b="0" i="0" u="none" strike="noStrike" cap="none" baseline="0" noProof="0" dirty="0">
                          <a:solidFill>
                            <a:srgbClr val="000000"/>
                          </a:solidFill>
                          <a:effectLst/>
                          <a:latin typeface="メイリオ"/>
                          <a:ea typeface="メイリオ"/>
                        </a:rPr>
                        <a:t>ログイン画面で、ログイン名またはメールアドレスを入力し［次へ］で進みます。</a:t>
                      </a:r>
                      <a:endPar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3418579809"/>
                  </a:ext>
                </a:extLst>
              </a:tr>
            </a:tbl>
          </a:graphicData>
        </a:graphic>
      </p:graphicFrame>
    </p:spTree>
    <p:extLst>
      <p:ext uri="{BB962C8B-B14F-4D97-AF65-F5344CB8AC3E}">
        <p14:creationId xmlns:p14="http://schemas.microsoft.com/office/powerpoint/2010/main" val="17002668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8DE01AFB-559C-49C2-AF83-836728682562}" type="slidenum">
              <a:rPr kumimoji="1" lang="ja-JP" altLang="en-US" smtClean="0"/>
              <a:t>42</a:t>
            </a:fld>
            <a:endParaRPr kumimoji="1" lang="ja-JP" altLang="en-US"/>
          </a:p>
        </p:txBody>
      </p:sp>
      <p:sp>
        <p:nvSpPr>
          <p:cNvPr id="5" name="タイトル 1"/>
          <p:cNvSpPr>
            <a:spLocks noGrp="1"/>
          </p:cNvSpPr>
          <p:nvPr>
            <p:ph type="title"/>
          </p:nvPr>
        </p:nvSpPr>
        <p:spPr>
          <a:xfrm>
            <a:off x="533996" y="384897"/>
            <a:ext cx="10972800" cy="634082"/>
          </a:xfrm>
        </p:spPr>
        <p:txBody>
          <a:bodyPr>
            <a:normAutofit/>
          </a:bodyPr>
          <a:lstStyle/>
          <a:p>
            <a:r>
              <a:rPr kumimoji="1" lang="ja-JP" altLang="en-US" sz="2800" dirty="0">
                <a:latin typeface="メイリオ" panose="020B0604030504040204" pitchFamily="50" charset="-128"/>
                <a:ea typeface="メイリオ" panose="020B0604030504040204" pitchFamily="50" charset="-128"/>
              </a:rPr>
              <a:t>よくある質問（</a:t>
            </a:r>
            <a:r>
              <a:rPr kumimoji="1" lang="en-US" altLang="ja-JP" sz="2800" dirty="0">
                <a:latin typeface="メイリオ" panose="020B0604030504040204" pitchFamily="50" charset="-128"/>
                <a:ea typeface="メイリオ" panose="020B0604030504040204" pitchFamily="50" charset="-128"/>
              </a:rPr>
              <a:t>2/2</a:t>
            </a:r>
            <a:r>
              <a:rPr kumimoji="1" lang="ja-JP" altLang="en-US" sz="2800" dirty="0">
                <a:latin typeface="メイリオ" panose="020B0604030504040204" pitchFamily="50" charset="-128"/>
                <a:ea typeface="メイリオ" panose="020B0604030504040204" pitchFamily="50" charset="-128"/>
              </a:rPr>
              <a:t>）</a:t>
            </a:r>
          </a:p>
        </p:txBody>
      </p:sp>
      <p:graphicFrame>
        <p:nvGraphicFramePr>
          <p:cNvPr id="6" name="表 5"/>
          <p:cNvGraphicFramePr>
            <a:graphicFrameLocks noGrp="1"/>
          </p:cNvGraphicFramePr>
          <p:nvPr>
            <p:extLst>
              <p:ext uri="{D42A27DB-BD31-4B8C-83A1-F6EECF244321}">
                <p14:modId xmlns:p14="http://schemas.microsoft.com/office/powerpoint/2010/main" val="1215889510"/>
              </p:ext>
            </p:extLst>
          </p:nvPr>
        </p:nvGraphicFramePr>
        <p:xfrm>
          <a:off x="344189" y="875898"/>
          <a:ext cx="11503621" cy="5193981"/>
        </p:xfrm>
        <a:graphic>
          <a:graphicData uri="http://schemas.openxmlformats.org/drawingml/2006/table">
            <a:tbl>
              <a:tblPr firstRow="1" bandRow="1">
                <a:tableStyleId>{5C22544A-7EE6-4342-B048-85BDC9FD1C3A}</a:tableStyleId>
              </a:tblPr>
              <a:tblGrid>
                <a:gridCol w="3681778">
                  <a:extLst>
                    <a:ext uri="{9D8B030D-6E8A-4147-A177-3AD203B41FA5}">
                      <a16:colId xmlns:a16="http://schemas.microsoft.com/office/drawing/2014/main" val="1277977597"/>
                    </a:ext>
                  </a:extLst>
                </a:gridCol>
                <a:gridCol w="7821843">
                  <a:extLst>
                    <a:ext uri="{9D8B030D-6E8A-4147-A177-3AD203B41FA5}">
                      <a16:colId xmlns:a16="http://schemas.microsoft.com/office/drawing/2014/main" val="660451417"/>
                    </a:ext>
                  </a:extLst>
                </a:gridCol>
              </a:tblGrid>
              <a:tr h="382073">
                <a:tc>
                  <a:txBody>
                    <a:bodyPr/>
                    <a:lstStyle/>
                    <a:p>
                      <a:pPr algn="ctr"/>
                      <a:r>
                        <a:rPr kumimoji="1" lang="ja-JP" altLang="en-US" sz="1050" dirty="0">
                          <a:latin typeface="メイリオ" panose="020B0604030504040204" pitchFamily="50" charset="-128"/>
                          <a:ea typeface="メイリオ" panose="020B0604030504040204" pitchFamily="50" charset="-128"/>
                        </a:rPr>
                        <a:t>質問</a:t>
                      </a:r>
                    </a:p>
                  </a:txBody>
                  <a:tcPr/>
                </a:tc>
                <a:tc>
                  <a:txBody>
                    <a:bodyPr/>
                    <a:lstStyle/>
                    <a:p>
                      <a:pPr algn="ctr"/>
                      <a:r>
                        <a:rPr kumimoji="1" lang="ja-JP" altLang="en-US" sz="1050" dirty="0">
                          <a:latin typeface="メイリオ" panose="020B0604030504040204" pitchFamily="50" charset="-128"/>
                          <a:ea typeface="メイリオ" panose="020B0604030504040204" pitchFamily="50" charset="-128"/>
                        </a:rPr>
                        <a:t>回答</a:t>
                      </a:r>
                    </a:p>
                  </a:txBody>
                  <a:tcPr/>
                </a:tc>
                <a:extLst>
                  <a:ext uri="{0D108BD9-81ED-4DB2-BD59-A6C34878D82A}">
                    <a16:rowId xmlns:a16="http://schemas.microsoft.com/office/drawing/2014/main" val="316137891"/>
                  </a:ext>
                </a:extLst>
              </a:tr>
              <a:tr h="880891">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で入力した内容で申告書を出力することはできますか？</a:t>
                      </a:r>
                      <a:endParaRPr kumimoji="1" lang="ja-JP" altLang="en-US" sz="1050" dirty="0">
                        <a:latin typeface="メイリオ" panose="020B0604030504040204" pitchFamily="50" charset="-128"/>
                        <a:ea typeface="メイリオ" panose="020B0604030504040204" pitchFamily="50" charset="-128"/>
                      </a:endParaRPr>
                    </a:p>
                    <a:p>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回答が完了した後に出力できます。</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のトップ画面から「申告書をダウンロード」をクリックすると</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PDF</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形式でダウンロードできますので、用途に合わせて保存・印刷を行ってください。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なお、入力された内容により出力できる申告書は異なります。出力可能な書類は以下の申告書です。</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pPr marL="171450" indent="-171450">
                        <a:buFont typeface="Arial" panose="020B0604020202020204" pitchFamily="34" charset="0"/>
                        <a:buChar cha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給与所得者の扶養控除等</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異動</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申告書</a:t>
                      </a:r>
                    </a:p>
                    <a:p>
                      <a:pPr marL="171450" indent="-171450">
                        <a:buFont typeface="Arial" panose="020B0604020202020204" pitchFamily="34" charset="0"/>
                        <a:buChar cha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給与所得者の保険料控除申告書</a:t>
                      </a:r>
                    </a:p>
                    <a:p>
                      <a:pPr marL="171450" indent="-171450">
                        <a:buFont typeface="Arial" panose="020B0604020202020204" pitchFamily="34" charset="0"/>
                        <a:buChar cha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給与所得者の基礎控除申告書 兼 給与所得者の配偶者控除等申告書 兼 給与所得者の特定親族特別控除申告書 兼 所得金額調整控除申告書</a:t>
                      </a:r>
                    </a:p>
                  </a:txBody>
                  <a:tcPr/>
                </a:tc>
                <a:extLst>
                  <a:ext uri="{0D108BD9-81ED-4DB2-BD59-A6C34878D82A}">
                    <a16:rowId xmlns:a16="http://schemas.microsoft.com/office/drawing/2014/main" val="868811981"/>
                  </a:ext>
                </a:extLst>
              </a:tr>
              <a:tr h="620890">
                <a:tc>
                  <a:txBody>
                    <a:bodyPr/>
                    <a:lstStyle/>
                    <a:p>
                      <a:r>
                        <a:rPr kumimoji="1" lang="ja-JP" altLang="en-US" sz="1050" dirty="0">
                          <a:latin typeface="メイリオ" panose="020B0604030504040204" pitchFamily="50" charset="-128"/>
                          <a:ea typeface="メイリオ" panose="020B0604030504040204" pitchFamily="50" charset="-128"/>
                        </a:rPr>
                        <a:t>源泉徴収票も</a:t>
                      </a:r>
                      <a:r>
                        <a:rPr kumimoji="1" lang="en-US" altLang="ja-JP" sz="1050" dirty="0">
                          <a:latin typeface="メイリオ" panose="020B0604030504040204" pitchFamily="50" charset="-128"/>
                          <a:ea typeface="メイリオ" panose="020B0604030504040204" pitchFamily="50" charset="-128"/>
                        </a:rPr>
                        <a:t>『PCA Hub </a:t>
                      </a:r>
                      <a:r>
                        <a:rPr kumimoji="1" lang="ja-JP" altLang="en-US" sz="1050" dirty="0">
                          <a:latin typeface="メイリオ" panose="020B0604030504040204" pitchFamily="50" charset="-128"/>
                          <a:ea typeface="メイリオ" panose="020B0604030504040204" pitchFamily="50" charset="-128"/>
                        </a:rPr>
                        <a:t>年末調整</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から閲覧できますか？</a:t>
                      </a: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源泉徴収票は閲覧できません。</a:t>
                      </a:r>
                      <a:b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b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Web</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上で閲覧したい場合は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給与明細</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を別途ご契約いただく必要がございます。ご希望の方はご担当者様にお問い合わせください。</a:t>
                      </a:r>
                    </a:p>
                  </a:txBody>
                  <a:tcPr/>
                </a:tc>
                <a:extLst>
                  <a:ext uri="{0D108BD9-81ED-4DB2-BD59-A6C34878D82A}">
                    <a16:rowId xmlns:a16="http://schemas.microsoft.com/office/drawing/2014/main" val="1592700595"/>
                  </a:ext>
                </a:extLst>
              </a:tr>
              <a:tr h="486136">
                <a:tc>
                  <a:txBody>
                    <a:bodyPr/>
                    <a:lstStyle/>
                    <a:p>
                      <a:r>
                        <a:rPr kumimoji="1" lang="ja-JP" altLang="en-US" sz="1050" dirty="0">
                          <a:latin typeface="メイリオ" panose="020B0604030504040204" pitchFamily="50" charset="-128"/>
                          <a:ea typeface="メイリオ" panose="020B0604030504040204" pitchFamily="50" charset="-128"/>
                        </a:rPr>
                        <a:t>保険や住宅ローンに関する証明書の原本は不要になりますか？</a:t>
                      </a: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いいえ、必要です。担当者に原本を提出する必要がございますのでご用意ください。なお、証明書の画像データは</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 </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年末調整</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に添付できますので、そちらも必要に応じてご活用ください。</a:t>
                      </a:r>
                    </a:p>
                  </a:txBody>
                  <a:tcPr/>
                </a:tc>
                <a:extLst>
                  <a:ext uri="{0D108BD9-81ED-4DB2-BD59-A6C34878D82A}">
                    <a16:rowId xmlns:a16="http://schemas.microsoft.com/office/drawing/2014/main" val="2779618155"/>
                  </a:ext>
                </a:extLst>
              </a:tr>
              <a:tr h="613458">
                <a:tc>
                  <a:txBody>
                    <a:bodyPr/>
                    <a:lstStyle/>
                    <a:p>
                      <a:r>
                        <a:rPr kumimoji="1" lang="en-US" altLang="ja-JP" sz="1050" dirty="0">
                          <a:latin typeface="メイリオ" panose="020B0604030504040204" pitchFamily="50" charset="-128"/>
                          <a:ea typeface="メイリオ" panose="020B0604030504040204" pitchFamily="50" charset="-128"/>
                        </a:rPr>
                        <a:t>『PCA Hub </a:t>
                      </a:r>
                      <a:r>
                        <a:rPr kumimoji="1" lang="ja-JP" altLang="en-US" sz="1050" dirty="0">
                          <a:latin typeface="メイリオ" panose="020B0604030504040204" pitchFamily="50" charset="-128"/>
                          <a:ea typeface="メイリオ" panose="020B0604030504040204" pitchFamily="50" charset="-128"/>
                        </a:rPr>
                        <a:t>年末調整</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では年末調整に関わる税制改正に対応していますか？</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はい、毎年の税制改正に対応しているため、設問に沿ってご回答いただければ問題ございません。</a:t>
                      </a:r>
                      <a:b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b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なお、令和</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8</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年の年末調整に関わる変更点につきましては、こちらの</a:t>
                      </a:r>
                      <a:r>
                        <a:rPr lang="ja-JP" altLang="en-US" sz="1050" dirty="0">
                          <a:latin typeface="メイリオ" panose="020B0604030504040204" pitchFamily="50" charset="-128"/>
                          <a:ea typeface="メイリオ" panose="020B0604030504040204" pitchFamily="50" charset="-128"/>
                        </a:rPr>
                        <a:t>国税庁の資料からご確認いただけます。（</a:t>
                      </a:r>
                      <a:r>
                        <a:rPr lang="en-US" altLang="ja-JP" sz="1050" dirty="0">
                          <a:latin typeface="メイリオ" panose="020B0604030504040204" pitchFamily="50" charset="-128"/>
                          <a:ea typeface="メイリオ" panose="020B0604030504040204" pitchFamily="50" charset="-128"/>
                          <a:hlinkClick r:id="rId3"/>
                        </a:rPr>
                        <a:t>https://www.nta.go.jp/publication/pamph/gensen/2026kaisei.pdf</a:t>
                      </a:r>
                      <a:r>
                        <a:rPr lang="ja-JP" altLang="en-US" sz="1050" dirty="0">
                          <a:latin typeface="メイリオ" panose="020B0604030504040204" pitchFamily="50" charset="-128"/>
                          <a:ea typeface="メイリオ" panose="020B0604030504040204" pitchFamily="50" charset="-128"/>
                        </a:rPr>
                        <a:t>）</a:t>
                      </a:r>
                    </a:p>
                    <a:p>
                      <a:endPar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2132892663"/>
                  </a:ext>
                </a:extLst>
              </a:tr>
              <a:tr h="880891">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ログイン時にエラーが表示された場合はどうしたらいいですか？</a:t>
                      </a:r>
                      <a:endParaRPr kumimoji="1" lang="ja-JP" altLang="en-US" sz="105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画面に表示されたメッセージを確認し、管理者様にご相談ください。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こちらの</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FAQ</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には対処方法も記載がございますので合わせてご確認ください。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en-US" altLang="ja-JP" sz="1050" dirty="0">
                          <a:latin typeface="メイリオ" panose="020B0604030504040204" pitchFamily="50" charset="-128"/>
                          <a:ea typeface="メイリオ" panose="020B0604030504040204" pitchFamily="50" charset="-128"/>
                          <a:hlinkClick r:id="rId4"/>
                        </a:rPr>
                        <a:t>https://faq.pca.jp/faq/show/10272?category_id=2&amp;site_domain=default</a:t>
                      </a:r>
                      <a:endParaRPr lang="en-US" altLang="ja-JP" sz="1050" dirty="0">
                        <a:latin typeface="メイリオ" panose="020B0604030504040204" pitchFamily="50" charset="-128"/>
                        <a:ea typeface="メイリオ" panose="020B0604030504040204" pitchFamily="50" charset="-128"/>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Hub』『PCA Arch』</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へのログインに関する問題が発生した場合」→</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ログインエラーが表示される</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a:t>
                      </a:r>
                      <a:endPar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txBody>
                  <a:tcPr/>
                </a:tc>
                <a:extLst>
                  <a:ext uri="{0D108BD9-81ED-4DB2-BD59-A6C34878D82A}">
                    <a16:rowId xmlns:a16="http://schemas.microsoft.com/office/drawing/2014/main" val="2338854094"/>
                  </a:ext>
                </a:extLst>
              </a:tr>
              <a:tr h="880891">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マニュアルはどこにありますか。</a:t>
                      </a:r>
                      <a:endParaRPr kumimoji="1" lang="ja-JP" altLang="en-US" sz="1050" b="0" dirty="0">
                        <a:latin typeface="メイリオ" panose="020B0604030504040204" pitchFamily="50" charset="-128"/>
                        <a:ea typeface="メイリオ" panose="020B0604030504040204" pitchFamily="50" charset="-128"/>
                      </a:endParaRPr>
                    </a:p>
                  </a:txBody>
                  <a:tcPr/>
                </a:tc>
                <a:tc>
                  <a:txBody>
                    <a:bodyPr/>
                    <a:lstStyle/>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マニュアルは、次のリンク先をご覧ください。</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hlinkClick r:id="rId5"/>
                        </a:rPr>
                        <a:t>https://pca.jp/area_support/manual/adjustment_staff/index.html</a:t>
                      </a:r>
                      <a:endPar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endParaRPr>
                    </a:p>
                    <a:p>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なお、</a:t>
                      </a:r>
                      <a:r>
                        <a:rPr lang="en-US" altLang="ja-JP"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『PCA Hub』</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の各サイト画面の左側に「マニュアル」</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rPr>
                        <a:t>のアイコン</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が表示され</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rPr>
                        <a:t>ており</a:t>
                      </a:r>
                      <a:r>
                        <a:rPr lang="ja-JP" altLang="en-US" sz="1050" b="0" i="0" u="none" strike="noStrike" cap="none" dirty="0">
                          <a:solidFill>
                            <a:schemeClr val="dk1"/>
                          </a:solidFill>
                          <a:effectLst/>
                          <a:latin typeface="メイリオ" panose="020B0604030504040204" pitchFamily="50" charset="-128"/>
                          <a:ea typeface="メイリオ" panose="020B0604030504040204" pitchFamily="50" charset="-128"/>
                          <a:cs typeface="+mn-cs"/>
                          <a:sym typeface="Arial"/>
                        </a:rPr>
                        <a:t>ますので、こちらからもマニュアルを確認することができます。</a:t>
                      </a:r>
                    </a:p>
                  </a:txBody>
                  <a:tcPr/>
                </a:tc>
                <a:extLst>
                  <a:ext uri="{0D108BD9-81ED-4DB2-BD59-A6C34878D82A}">
                    <a16:rowId xmlns:a16="http://schemas.microsoft.com/office/drawing/2014/main" val="3853772398"/>
                  </a:ext>
                </a:extLst>
              </a:tr>
            </a:tbl>
          </a:graphicData>
        </a:graphic>
      </p:graphicFrame>
    </p:spTree>
    <p:extLst>
      <p:ext uri="{BB962C8B-B14F-4D97-AF65-F5344CB8AC3E}">
        <p14:creationId xmlns:p14="http://schemas.microsoft.com/office/powerpoint/2010/main" val="10674616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875854C-C98D-495C-B27E-43B81D17AB15}"/>
              </a:ext>
            </a:extLst>
          </p:cNvPr>
          <p:cNvSpPr txBox="1"/>
          <p:nvPr/>
        </p:nvSpPr>
        <p:spPr>
          <a:xfrm>
            <a:off x="358412" y="4981592"/>
            <a:ext cx="11181806" cy="1412694"/>
          </a:xfrm>
          <a:prstGeom prst="rect">
            <a:avLst/>
          </a:prstGeom>
          <a:noFill/>
        </p:spPr>
        <p:txBody>
          <a:bodyPr wrap="square" lIns="91440" tIns="45720" rIns="91440" bIns="45720" anchor="t">
            <a:spAutoFit/>
          </a:bodyPr>
          <a:lstStyle/>
          <a:p>
            <a:pPr>
              <a:lnSpc>
                <a:spcPct val="120000"/>
              </a:lnSpc>
            </a:pPr>
            <a:r>
              <a:rPr lang="ja-JP" altLang="en-US" sz="1200" dirty="0">
                <a:latin typeface="メイリオ" panose="020B0604030504040204" pitchFamily="50" charset="-128"/>
                <a:ea typeface="メイリオ" panose="020B0604030504040204" pitchFamily="50" charset="-128"/>
              </a:rPr>
              <a:t>配布したドキュメント内容にかかるディスクレーマー（免責条項）</a:t>
            </a:r>
          </a:p>
          <a:p>
            <a:pPr>
              <a:lnSpc>
                <a:spcPct val="120000"/>
              </a:lnSpc>
            </a:pPr>
            <a:r>
              <a:rPr lang="en-US" altLang="ja-JP" sz="1200" dirty="0">
                <a:latin typeface="メイリオ"/>
                <a:ea typeface="メイリオ"/>
              </a:rPr>
              <a:t>PCA</a:t>
            </a:r>
            <a:r>
              <a:rPr lang="ja-JP" altLang="en-US" sz="1200" dirty="0">
                <a:latin typeface="メイリオ"/>
                <a:ea typeface="メイリオ"/>
              </a:rPr>
              <a:t> </a:t>
            </a:r>
            <a:r>
              <a:rPr lang="en-US" altLang="ja-JP" sz="1200" dirty="0">
                <a:latin typeface="メイリオ"/>
                <a:ea typeface="メイリオ"/>
              </a:rPr>
              <a:t>Hub</a:t>
            </a:r>
            <a:r>
              <a:rPr lang="ja-JP" altLang="en-US" sz="1200" dirty="0">
                <a:latin typeface="メイリオ"/>
                <a:ea typeface="メイリオ"/>
              </a:rPr>
              <a:t> 年末調整をご利用のお客様に限り、当資料の内容を引用し、社内資料・マニュアル等に利用することを許諾します。</a:t>
            </a:r>
          </a:p>
          <a:p>
            <a:pPr>
              <a:lnSpc>
                <a:spcPct val="120000"/>
              </a:lnSpc>
            </a:pPr>
            <a:r>
              <a:rPr lang="ja-JP" altLang="en-US" sz="1200" dirty="0">
                <a:latin typeface="メイリオ"/>
                <a:ea typeface="メイリオ"/>
              </a:rPr>
              <a:t>ただし、当資料を引用された資料について</a:t>
            </a:r>
            <a:r>
              <a:rPr lang="en-US" altLang="ja-JP" sz="1200" dirty="0">
                <a:latin typeface="メイリオ"/>
                <a:ea typeface="メイリオ"/>
              </a:rPr>
              <a:t>PCA</a:t>
            </a:r>
            <a:r>
              <a:rPr lang="ja-JP" altLang="en-US" sz="1200" dirty="0">
                <a:latin typeface="メイリオ"/>
                <a:ea typeface="メイリオ"/>
              </a:rPr>
              <a:t>は、その内容について責任を負いません。</a:t>
            </a:r>
          </a:p>
          <a:p>
            <a:pPr>
              <a:lnSpc>
                <a:spcPct val="120000"/>
              </a:lnSpc>
            </a:pPr>
            <a:r>
              <a:rPr lang="ja-JP" altLang="en-US" sz="1200" dirty="0">
                <a:latin typeface="メイリオ" panose="020B0604030504040204" pitchFamily="50" charset="-128"/>
                <a:ea typeface="メイリオ" panose="020B0604030504040204" pitchFamily="50" charset="-128"/>
              </a:rPr>
              <a:t>内容や画面などは予告無く変更されることがあります。</a:t>
            </a:r>
          </a:p>
          <a:p>
            <a:pPr>
              <a:lnSpc>
                <a:spcPct val="120000"/>
              </a:lnSpc>
            </a:pPr>
            <a:r>
              <a:rPr lang="ja-JP" altLang="en-US" sz="1200" dirty="0">
                <a:latin typeface="メイリオ"/>
                <a:ea typeface="メイリオ"/>
              </a:rPr>
              <a:t>当資料は、</a:t>
            </a:r>
            <a:r>
              <a:rPr lang="en-US" altLang="ja-JP" sz="1200" dirty="0">
                <a:latin typeface="メイリオ"/>
                <a:ea typeface="メイリオ"/>
              </a:rPr>
              <a:t>2026/10/9</a:t>
            </a:r>
            <a:r>
              <a:rPr lang="ja-JP" altLang="en-US" sz="1200" dirty="0">
                <a:latin typeface="メイリオ"/>
                <a:ea typeface="メイリオ"/>
              </a:rPr>
              <a:t>時点の内容となりますが、その内容について責任を負いません。</a:t>
            </a:r>
            <a:endParaRPr lang="en-US" altLang="ja-JP" sz="1200" dirty="0">
              <a:latin typeface="メイリオ" panose="020B0604030504040204" pitchFamily="50" charset="-128"/>
              <a:ea typeface="メイリオ" panose="020B0604030504040204" pitchFamily="50" charset="-128"/>
            </a:endParaRPr>
          </a:p>
          <a:p>
            <a:pPr>
              <a:lnSpc>
                <a:spcPct val="120000"/>
              </a:lnSpc>
            </a:pPr>
            <a:r>
              <a:rPr lang="ja-JP" altLang="en-US" sz="1200" dirty="0">
                <a:latin typeface="メイリオ" panose="020B0604030504040204" pitchFamily="50" charset="-128"/>
                <a:ea typeface="メイリオ" panose="020B0604030504040204" pitchFamily="50" charset="-128"/>
              </a:rPr>
              <a:t>記載されている会社名および商品・製品・サービス名（ロゴマーク等を含む）は、各社の商標または各権利者の登録商標です。</a:t>
            </a:r>
          </a:p>
        </p:txBody>
      </p:sp>
      <p:sp>
        <p:nvSpPr>
          <p:cNvPr id="3" name="テキスト ボックス 2">
            <a:extLst>
              <a:ext uri="{FF2B5EF4-FFF2-40B4-BE49-F238E27FC236}">
                <a16:creationId xmlns:a16="http://schemas.microsoft.com/office/drawing/2014/main" id="{0699BC46-B16D-45DD-AD4B-4F39158761BB}"/>
              </a:ext>
            </a:extLst>
          </p:cNvPr>
          <p:cNvSpPr txBox="1"/>
          <p:nvPr/>
        </p:nvSpPr>
        <p:spPr>
          <a:xfrm>
            <a:off x="0" y="6533213"/>
            <a:ext cx="2577738" cy="261610"/>
          </a:xfrm>
          <a:prstGeom prst="rect">
            <a:avLst/>
          </a:prstGeom>
          <a:noFill/>
        </p:spPr>
        <p:txBody>
          <a:bodyPr wrap="square" lIns="91440" tIns="45720" rIns="91440" bIns="45720" anchor="t">
            <a:spAutoFit/>
          </a:bodyPr>
          <a:lstStyle/>
          <a:p>
            <a:r>
              <a:rPr lang="ja-JP" altLang="en-US" sz="1100">
                <a:solidFill>
                  <a:srgbClr val="5F5F5F"/>
                </a:solidFill>
              </a:rPr>
              <a:t>ファイルバージョン</a:t>
            </a:r>
            <a:r>
              <a:rPr lang="en-US" altLang="ja-JP" sz="1100" dirty="0">
                <a:solidFill>
                  <a:srgbClr val="5F5F5F"/>
                </a:solidFill>
              </a:rPr>
              <a:t> ver1.0_250901</a:t>
            </a:r>
          </a:p>
        </p:txBody>
      </p:sp>
      <p:sp>
        <p:nvSpPr>
          <p:cNvPr id="4" name="スライド番号プレースホルダー 3">
            <a:extLst>
              <a:ext uri="{FF2B5EF4-FFF2-40B4-BE49-F238E27FC236}">
                <a16:creationId xmlns:a16="http://schemas.microsoft.com/office/drawing/2014/main" id="{57FCB4CD-0659-4BA9-BFB7-AF2B95AE8C3D}"/>
              </a:ext>
            </a:extLst>
          </p:cNvPr>
          <p:cNvSpPr>
            <a:spLocks noGrp="1"/>
          </p:cNvSpPr>
          <p:nvPr>
            <p:ph type="sldNum" sz="quarter" idx="12"/>
          </p:nvPr>
        </p:nvSpPr>
        <p:spPr/>
        <p:txBody>
          <a:bodyPr/>
          <a:lstStyle/>
          <a:p>
            <a:fld id="{8DE01AFB-559C-49C2-AF83-836728682562}" type="slidenum">
              <a:rPr kumimoji="1" lang="ja-JP" altLang="en-US" smtClean="0"/>
              <a:t>43</a:t>
            </a:fld>
            <a:endParaRPr kumimoji="1" lang="ja-JP" altLang="en-US"/>
          </a:p>
        </p:txBody>
      </p:sp>
    </p:spTree>
    <p:extLst>
      <p:ext uri="{BB962C8B-B14F-4D97-AF65-F5344CB8AC3E}">
        <p14:creationId xmlns:p14="http://schemas.microsoft.com/office/powerpoint/2010/main" val="3107160448"/>
      </p:ext>
    </p:extLst>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20606</TotalTime>
  <Words>5901</Words>
  <Application>Microsoft Office PowerPoint</Application>
  <PresentationFormat>ワイド画面</PresentationFormat>
  <Paragraphs>478</Paragraphs>
  <Slides>44</Slides>
  <Notes>42</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44</vt:i4>
      </vt:variant>
    </vt:vector>
  </HeadingPairs>
  <TitlesOfParts>
    <vt:vector size="52" baseType="lpstr">
      <vt:lpstr>Wingdings</vt:lpstr>
      <vt:lpstr>Roboto</vt:lpstr>
      <vt:lpstr>Calibri</vt:lpstr>
      <vt:lpstr>Arial</vt:lpstr>
      <vt:lpstr>Meiryo UI</vt:lpstr>
      <vt:lpstr>メイリオ</vt:lpstr>
      <vt:lpstr>メイリオ</vt:lpstr>
      <vt:lpstr>Office ​​テーマ</vt:lpstr>
      <vt:lpstr>PowerPoint プレゼンテーション</vt:lpstr>
      <vt:lpstr>PowerPoint プレゼンテーション</vt:lpstr>
      <vt:lpstr>PowerPoint プレゼンテーション</vt:lpstr>
      <vt:lpstr>PowerPoint プレゼンテーション</vt:lpstr>
      <vt:lpstr>『PCA Hub』へのアカウント登録</vt:lpstr>
      <vt:lpstr>『PCA Hub』へのアカウント登録</vt:lpstr>
      <vt:lpstr>『PCA Hub』へのアカウント登録</vt:lpstr>
      <vt:lpstr>PowerPoint プレゼンテーション</vt:lpstr>
      <vt:lpstr>PowerPoint プレゼンテーション</vt:lpstr>
      <vt:lpstr>PowerPoint プレゼンテーション</vt:lpstr>
      <vt:lpstr>PowerPoint プレゼンテーション</vt:lpstr>
      <vt:lpstr>『PCA Hub』へのアカウント登録</vt:lpstr>
      <vt:lpstr>『PCA Hub』へのアカウント登録</vt:lpstr>
      <vt:lpstr>『PCA Hub』へのアカウント登録</vt:lpstr>
      <vt:lpstr>PowerPoint プレゼンテーション</vt:lpstr>
      <vt:lpstr>初回ログイン</vt:lpstr>
      <vt:lpstr>初回ログイン</vt:lpstr>
      <vt:lpstr>初回ログイン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年末調整を始める</vt:lpstr>
      <vt:lpstr>お知らせを確認する</vt:lpstr>
      <vt:lpstr>入力方法について</vt:lpstr>
      <vt:lpstr>入力方法について</vt:lpstr>
      <vt:lpstr>扶養親族情報の入力</vt:lpstr>
      <vt:lpstr>保険料控除の入力（電子控除証明書を持っている場合）</vt:lpstr>
      <vt:lpstr>保険料控除の入力（電子控除証明書を持っていない場合）</vt:lpstr>
      <vt:lpstr>保険料控除の入力（電子控除証明書を持っている・いない場合共通）</vt:lpstr>
      <vt:lpstr>住宅ローン控除入力の前に</vt:lpstr>
      <vt:lpstr>住宅ローン控除の入力</vt:lpstr>
      <vt:lpstr>住宅ローン控除の入力</vt:lpstr>
      <vt:lpstr>住宅ローン控除の入力</vt:lpstr>
      <vt:lpstr>内容を確認し、提出する</vt:lpstr>
      <vt:lpstr>内容を確認し、提出する</vt:lpstr>
      <vt:lpstr>回答の修正・再提出</vt:lpstr>
      <vt:lpstr>台紙・申告書のダウンロード</vt:lpstr>
      <vt:lpstr>パスキー認証を利用したログイン</vt:lpstr>
      <vt:lpstr>よくある質問（1/2）</vt:lpstr>
      <vt:lpstr>よくある質問（2/2）</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竹内 みさ</dc:creator>
  <cp:lastModifiedBy>橋詰 研太</cp:lastModifiedBy>
  <cp:revision>149</cp:revision>
  <dcterms:created xsi:type="dcterms:W3CDTF">2019-01-21T12:05:50Z</dcterms:created>
  <dcterms:modified xsi:type="dcterms:W3CDTF">2026-10-09T07:19:54Z</dcterms:modified>
</cp:coreProperties>
</file>